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98" r:id="rId2"/>
    <p:sldId id="303" r:id="rId3"/>
    <p:sldId id="305" r:id="rId4"/>
    <p:sldId id="301" r:id="rId5"/>
    <p:sldId id="306" r:id="rId6"/>
    <p:sldId id="288" r:id="rId7"/>
    <p:sldId id="290" r:id="rId8"/>
    <p:sldId id="258" r:id="rId9"/>
    <p:sldId id="265" r:id="rId10"/>
    <p:sldId id="304" r:id="rId11"/>
    <p:sldId id="307" r:id="rId12"/>
    <p:sldId id="263" r:id="rId13"/>
    <p:sldId id="308" r:id="rId14"/>
    <p:sldId id="311" r:id="rId15"/>
  </p:sldIdLst>
  <p:sldSz cx="12192000" cy="6858000"/>
  <p:notesSz cx="6858000" cy="9144000"/>
  <p:embeddedFontLst>
    <p:embeddedFont>
      <p:font typeface="Century Gothic" panose="020B0502020202020204" pitchFamily="34" charset="0"/>
      <p:regular r:id="rId17"/>
      <p:bold r:id="rId18"/>
      <p:italic r:id="rId19"/>
      <p:boldItalic r:id="rId20"/>
    </p:embeddedFont>
    <p:embeddedFont>
      <p:font typeface="Quattrocento Sans"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Helvetica" panose="020B0604020202020204" pitchFamily="34" charset="0"/>
      <p:regular r:id="rId29"/>
      <p:bold r:id="rId30"/>
      <p:italic r:id="rId31"/>
      <p:boldItalic r:id="rId32"/>
    </p:embeddedFont>
    <p:embeddedFont>
      <p:font typeface="Bahnschrift SemiBold Condensed" panose="020B0502040204020203" pitchFamily="34" charset="0"/>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480">
          <p15:clr>
            <a:srgbClr val="A4A3A4"/>
          </p15:clr>
        </p15:guide>
        <p15:guide id="3" pos="7200">
          <p15:clr>
            <a:srgbClr val="A4A3A4"/>
          </p15:clr>
        </p15:guide>
        <p15:guide id="4" pos="436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iWFQvHONQMhbFwrn5TY1k7GNcC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76D4"/>
    <a:srgbClr val="FF3300"/>
    <a:srgbClr val="FFC000"/>
    <a:srgbClr val="C00000"/>
    <a:srgbClr val="2CF43A"/>
    <a:srgbClr val="D01A16"/>
    <a:srgbClr val="CA9002"/>
    <a:srgbClr val="DD421D"/>
    <a:srgbClr val="2B7748"/>
    <a:srgbClr val="FDB9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917" autoAdjust="0"/>
  </p:normalViewPr>
  <p:slideViewPr>
    <p:cSldViewPr snapToGrid="0">
      <p:cViewPr varScale="1">
        <p:scale>
          <a:sx n="38" d="100"/>
          <a:sy n="38" d="100"/>
        </p:scale>
        <p:origin x="928" y="48"/>
      </p:cViewPr>
      <p:guideLst>
        <p:guide orient="horz" pos="2160"/>
        <p:guide pos="480"/>
        <p:guide pos="7200"/>
        <p:guide pos="4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51"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00287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e582258f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e582258f5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 name="Google Shape;62;g1e582258f5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4165265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44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74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16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152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fe096915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fe096915a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 name="Google Shape;148;g25fe096915a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314632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91718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e5a2bfece1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4" name="Google Shape;274;g1e5a2bfece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855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97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89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fe096915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fe096915a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 name="Google Shape;148;g25fe096915a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063977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13260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e582258f5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e582258f5d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71" name="Google Shape;71;g1e582258f5d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90460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354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762000" y="715964"/>
            <a:ext cx="10591800" cy="6463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5"/>
              </a:buClr>
              <a:buSzPts val="4000"/>
              <a:buFont typeface="Quattrocento Sans"/>
              <a:buNone/>
              <a:defRPr sz="4000" b="1" i="0" u="none" strike="noStrike" cap="none">
                <a:solidFill>
                  <a:schemeClr val="accent5"/>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16"/>
          <p:cNvSpPr txBox="1">
            <a:spLocks noGrp="1"/>
          </p:cNvSpPr>
          <p:nvPr>
            <p:ph type="body" idx="1"/>
          </p:nvPr>
        </p:nvSpPr>
        <p:spPr>
          <a:xfrm>
            <a:off x="762000" y="1432562"/>
            <a:ext cx="10667999" cy="11582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sp>
        <p:nvSpPr>
          <p:cNvPr id="20" name="Google Shape;20;p16"/>
          <p:cNvSpPr>
            <a:spLocks noGrp="1"/>
          </p:cNvSpPr>
          <p:nvPr>
            <p:ph type="tbl" idx="2"/>
          </p:nvPr>
        </p:nvSpPr>
        <p:spPr>
          <a:xfrm>
            <a:off x="757381" y="2591662"/>
            <a:ext cx="10667999" cy="283377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1800"/>
              <a:buFont typeface="Quattrocento Sans"/>
              <a:buNone/>
              <a:defRPr sz="1800" b="0"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21" name="Google Shape;21;p16" descr="Bright, colorful geometric pattern "/>
          <p:cNvPicPr preferRelativeResize="0"/>
          <p:nvPr/>
        </p:nvPicPr>
        <p:blipFill rotWithShape="1">
          <a:blip r:embed="rId2">
            <a:alphaModFix/>
          </a:blip>
          <a:srcRect t="193" b="192"/>
          <a:stretch/>
        </p:blipFill>
        <p:spPr>
          <a:xfrm>
            <a:off x="0" y="5990252"/>
            <a:ext cx="12192000" cy="8677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ft Pattern Content">
  <p:cSld name="Left Pattern Content">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5199742" y="715961"/>
            <a:ext cx="6477000" cy="118903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accent1"/>
              </a:buClr>
              <a:buSzPts val="4000"/>
              <a:buFont typeface="Quattrocento Sans"/>
              <a:buNone/>
              <a:defRPr sz="40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17"/>
          <p:cNvSpPr txBox="1">
            <a:spLocks noGrp="1"/>
          </p:cNvSpPr>
          <p:nvPr>
            <p:ph type="body" idx="1"/>
          </p:nvPr>
        </p:nvSpPr>
        <p:spPr>
          <a:xfrm>
            <a:off x="5199743" y="1905000"/>
            <a:ext cx="6477000" cy="327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25" name="Google Shape;25;p17" descr="Bright, colorful geometric pattern "/>
          <p:cNvPicPr preferRelativeResize="0"/>
          <p:nvPr/>
        </p:nvPicPr>
        <p:blipFill rotWithShape="1">
          <a:blip r:embed="rId2">
            <a:alphaModFix/>
          </a:blip>
          <a:srcRect l="34" r="33"/>
          <a:stretch/>
        </p:blipFill>
        <p:spPr>
          <a:xfrm>
            <a:off x="0" y="0"/>
            <a:ext cx="4767943"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Pattern Content Blue title">
  <p:cSld name="Right Pattern Content Blue title">
    <p:spTree>
      <p:nvGrpSpPr>
        <p:cNvPr id="1" name="Shape 26"/>
        <p:cNvGrpSpPr/>
        <p:nvPr/>
      </p:nvGrpSpPr>
      <p:grpSpPr>
        <a:xfrm>
          <a:off x="0" y="0"/>
          <a:ext cx="0" cy="0"/>
          <a:chOff x="0" y="0"/>
          <a:chExt cx="0" cy="0"/>
        </a:xfrm>
      </p:grpSpPr>
      <p:sp>
        <p:nvSpPr>
          <p:cNvPr id="27" name="Google Shape;27;p18"/>
          <p:cNvSpPr txBox="1">
            <a:spLocks noGrp="1"/>
          </p:cNvSpPr>
          <p:nvPr>
            <p:ph type="title"/>
          </p:nvPr>
        </p:nvSpPr>
        <p:spPr>
          <a:xfrm>
            <a:off x="762000" y="715961"/>
            <a:ext cx="6477000" cy="118903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5"/>
              </a:buClr>
              <a:buSzPts val="4000"/>
              <a:buFont typeface="Quattrocento Sans"/>
              <a:buNone/>
              <a:defRPr sz="4000" b="1" i="0" u="none" strike="noStrike" cap="none">
                <a:solidFill>
                  <a:schemeClr val="accent5"/>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18"/>
          <p:cNvSpPr txBox="1">
            <a:spLocks noGrp="1"/>
          </p:cNvSpPr>
          <p:nvPr>
            <p:ph type="body" idx="1"/>
          </p:nvPr>
        </p:nvSpPr>
        <p:spPr>
          <a:xfrm>
            <a:off x="762000" y="1905000"/>
            <a:ext cx="6477000" cy="327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29" name="Google Shape;29;p18" descr="Bright, colorful geometric pattern "/>
          <p:cNvPicPr preferRelativeResize="0"/>
          <p:nvPr/>
        </p:nvPicPr>
        <p:blipFill rotWithShape="1">
          <a:blip r:embed="rId2">
            <a:alphaModFix/>
          </a:blip>
          <a:srcRect l="3" r="2"/>
          <a:stretch/>
        </p:blipFill>
        <p:spPr>
          <a:xfrm>
            <a:off x="7427166" y="0"/>
            <a:ext cx="4764834"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Photo Content">
  <p:cSld name="Two Photo Content">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762000" y="715963"/>
            <a:ext cx="5334000" cy="118903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accent4"/>
              </a:buClr>
              <a:buSzPts val="4000"/>
              <a:buFont typeface="Quattrocento Sans"/>
              <a:buNone/>
              <a:defRPr sz="4000" b="1" i="0" u="none" strike="noStrike" cap="none">
                <a:solidFill>
                  <a:schemeClr val="accent4"/>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9"/>
          <p:cNvSpPr txBox="1">
            <a:spLocks noGrp="1"/>
          </p:cNvSpPr>
          <p:nvPr>
            <p:ph type="body" idx="1"/>
          </p:nvPr>
        </p:nvSpPr>
        <p:spPr>
          <a:xfrm>
            <a:off x="762000" y="1905000"/>
            <a:ext cx="5334000" cy="327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sp>
        <p:nvSpPr>
          <p:cNvPr id="33" name="Google Shape;33;p19"/>
          <p:cNvSpPr>
            <a:spLocks noGrp="1"/>
          </p:cNvSpPr>
          <p:nvPr>
            <p:ph type="pic" idx="2"/>
          </p:nvPr>
        </p:nvSpPr>
        <p:spPr>
          <a:xfrm>
            <a:off x="6858000" y="715963"/>
            <a:ext cx="4572000" cy="2362200"/>
          </a:xfrm>
          <a:prstGeom prst="rect">
            <a:avLst/>
          </a:prstGeom>
          <a:solidFill>
            <a:schemeClr val="lt2"/>
          </a:solidFill>
          <a:ln>
            <a:noFill/>
          </a:ln>
        </p:spPr>
      </p:sp>
      <p:sp>
        <p:nvSpPr>
          <p:cNvPr id="34" name="Google Shape;34;p19"/>
          <p:cNvSpPr>
            <a:spLocks noGrp="1"/>
          </p:cNvSpPr>
          <p:nvPr>
            <p:ph type="pic" idx="3"/>
          </p:nvPr>
        </p:nvSpPr>
        <p:spPr>
          <a:xfrm>
            <a:off x="6858000" y="3305541"/>
            <a:ext cx="4572000" cy="2362200"/>
          </a:xfrm>
          <a:prstGeom prst="rect">
            <a:avLst/>
          </a:prstGeom>
          <a:solidFill>
            <a:schemeClr val="lt2"/>
          </a:solidFill>
          <a:ln>
            <a:noFill/>
          </a:ln>
        </p:spPr>
      </p:sp>
      <p:pic>
        <p:nvPicPr>
          <p:cNvPr id="35" name="Google Shape;35;p19" descr="Bright, colorful geometric pattern "/>
          <p:cNvPicPr preferRelativeResize="0"/>
          <p:nvPr/>
        </p:nvPicPr>
        <p:blipFill rotWithShape="1">
          <a:blip r:embed="rId2">
            <a:alphaModFix/>
          </a:blip>
          <a:srcRect t="435" b="435"/>
          <a:stretch/>
        </p:blipFill>
        <p:spPr>
          <a:xfrm>
            <a:off x="0" y="5980922"/>
            <a:ext cx="12192000" cy="87707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mart Art">
  <p:cSld name="Smart Art">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762000" y="715964"/>
            <a:ext cx="10591800" cy="6463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9473AA"/>
              </a:buClr>
              <a:buSzPts val="4000"/>
              <a:buFont typeface="Quattrocento Sans"/>
              <a:buNone/>
              <a:defRPr sz="4000" b="1" i="0" u="none" strike="noStrike" cap="none">
                <a:solidFill>
                  <a:srgbClr val="9473AA"/>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20"/>
          <p:cNvSpPr txBox="1">
            <a:spLocks noGrp="1"/>
          </p:cNvSpPr>
          <p:nvPr>
            <p:ph type="body" idx="1"/>
          </p:nvPr>
        </p:nvSpPr>
        <p:spPr>
          <a:xfrm>
            <a:off x="762000" y="1432562"/>
            <a:ext cx="10667999" cy="927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sp>
        <p:nvSpPr>
          <p:cNvPr id="39" name="Google Shape;39;p20"/>
          <p:cNvSpPr>
            <a:spLocks noGrp="1"/>
          </p:cNvSpPr>
          <p:nvPr>
            <p:ph type="dgm" idx="2"/>
          </p:nvPr>
        </p:nvSpPr>
        <p:spPr>
          <a:xfrm>
            <a:off x="762001" y="2369129"/>
            <a:ext cx="10667998" cy="334365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40" name="Google Shape;40;p20" descr="Bright, colorful geometric pattern "/>
          <p:cNvPicPr preferRelativeResize="0"/>
          <p:nvPr/>
        </p:nvPicPr>
        <p:blipFill rotWithShape="1">
          <a:blip r:embed="rId2">
            <a:alphaModFix/>
          </a:blip>
          <a:srcRect t="390" b="389"/>
          <a:stretch/>
        </p:blipFill>
        <p:spPr>
          <a:xfrm>
            <a:off x="0" y="5999582"/>
            <a:ext cx="12192000" cy="8584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ght Pattern Content">
  <p:cSld name="Right Pattern Content">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762000" y="715961"/>
            <a:ext cx="6477000" cy="118903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2"/>
              </a:buClr>
              <a:buSzPts val="4000"/>
              <a:buFont typeface="Quattrocento Sans"/>
              <a:buNone/>
              <a:defRPr sz="4000" b="1" i="0" u="none" strike="noStrike" cap="non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23"/>
          <p:cNvSpPr txBox="1">
            <a:spLocks noGrp="1"/>
          </p:cNvSpPr>
          <p:nvPr>
            <p:ph type="body" idx="1"/>
          </p:nvPr>
        </p:nvSpPr>
        <p:spPr>
          <a:xfrm>
            <a:off x="762000" y="1905000"/>
            <a:ext cx="6477000" cy="327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10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52" name="Google Shape;52;p23" descr="Bright, colorful geometric pattern "/>
          <p:cNvPicPr preferRelativeResize="0"/>
          <p:nvPr/>
        </p:nvPicPr>
        <p:blipFill rotWithShape="1">
          <a:blip r:embed="rId2">
            <a:alphaModFix/>
          </a:blip>
          <a:srcRect l="3" r="2"/>
          <a:stretch/>
        </p:blipFill>
        <p:spPr>
          <a:xfrm>
            <a:off x="7427913" y="0"/>
            <a:ext cx="4764087"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p:cSld name="Title ">
    <p:spTree>
      <p:nvGrpSpPr>
        <p:cNvPr id="1" name="Shape 10"/>
        <p:cNvGrpSpPr/>
        <p:nvPr/>
      </p:nvGrpSpPr>
      <p:grpSpPr>
        <a:xfrm>
          <a:off x="0" y="0"/>
          <a:ext cx="0" cy="0"/>
          <a:chOff x="0" y="0"/>
          <a:chExt cx="0" cy="0"/>
        </a:xfrm>
      </p:grpSpPr>
      <p:sp>
        <p:nvSpPr>
          <p:cNvPr id="11" name="Google Shape;11;p14"/>
          <p:cNvSpPr txBox="1">
            <a:spLocks noGrp="1"/>
          </p:cNvSpPr>
          <p:nvPr>
            <p:ph type="title"/>
          </p:nvPr>
        </p:nvSpPr>
        <p:spPr>
          <a:xfrm>
            <a:off x="5442012" y="2766219"/>
            <a:ext cx="6220101"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Quattrocento Sans"/>
              <a:buNone/>
              <a:defRPr sz="4400" b="1"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 name="Google Shape;12;p14" descr="Bright, colorful geometric pattern "/>
          <p:cNvPicPr preferRelativeResize="0"/>
          <p:nvPr/>
        </p:nvPicPr>
        <p:blipFill rotWithShape="1">
          <a:blip r:embed="rId2">
            <a:alphaModFix/>
          </a:blip>
          <a:srcRect l="24" r="24"/>
          <a:stretch/>
        </p:blipFill>
        <p:spPr>
          <a:xfrm>
            <a:off x="-9236" y="0"/>
            <a:ext cx="4749282" cy="6858000"/>
          </a:xfrm>
          <a:prstGeom prst="rect">
            <a:avLst/>
          </a:prstGeom>
          <a:noFill/>
          <a:ln>
            <a:noFill/>
          </a:ln>
        </p:spPr>
      </p:pic>
    </p:spTree>
    <p:extLst>
      <p:ext uri="{BB962C8B-B14F-4D97-AF65-F5344CB8AC3E}">
        <p14:creationId xmlns:p14="http://schemas.microsoft.com/office/powerpoint/2010/main" val="3255058408"/>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31.jp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g1e582258f5d_0_0"/>
          <p:cNvSpPr txBox="1">
            <a:spLocks noGrp="1"/>
          </p:cNvSpPr>
          <p:nvPr>
            <p:ph type="title"/>
          </p:nvPr>
        </p:nvSpPr>
        <p:spPr>
          <a:xfrm>
            <a:off x="762001" y="398966"/>
            <a:ext cx="2968752" cy="5451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5"/>
              </a:buClr>
              <a:buSzPts val="4000"/>
              <a:buFont typeface="Quattrocento Sans"/>
              <a:buNone/>
            </a:pPr>
            <a:endParaRPr smtClean="0"/>
          </a:p>
          <a:p>
            <a:pPr marL="0" lvl="0" indent="0" algn="l" rtl="0">
              <a:spcBef>
                <a:spcPts val="0"/>
              </a:spcBef>
              <a:spcAft>
                <a:spcPts val="0"/>
              </a:spcAft>
              <a:buClr>
                <a:schemeClr val="accent5"/>
              </a:buClr>
              <a:buSzPts val="4000"/>
              <a:buFont typeface="Quattrocento Sans"/>
              <a:buNone/>
            </a:pPr>
            <a:endParaRPr/>
          </a:p>
        </p:txBody>
      </p:sp>
      <p:sp>
        <p:nvSpPr>
          <p:cNvPr id="65" name="Google Shape;65;g1e582258f5d_0_0"/>
          <p:cNvSpPr txBox="1">
            <a:spLocks noGrp="1"/>
          </p:cNvSpPr>
          <p:nvPr>
            <p:ph type="title"/>
          </p:nvPr>
        </p:nvSpPr>
        <p:spPr>
          <a:xfrm>
            <a:off x="4886945" y="298127"/>
            <a:ext cx="6996604" cy="1064037"/>
          </a:xfrm>
          <a:prstGeom prst="rect">
            <a:avLst/>
          </a:prstGeom>
          <a:noFill/>
          <a:ln>
            <a:noFill/>
          </a:ln>
        </p:spPr>
        <p:txBody>
          <a:bodyPr spcFirstLastPara="1" wrap="square" lIns="91425" tIns="45700" rIns="91425" bIns="45700" anchor="t" anchorCtr="0">
            <a:noAutofit/>
          </a:bodyPr>
          <a:lstStyle/>
          <a:p>
            <a:pPr algn="r">
              <a:buClr>
                <a:schemeClr val="accent5"/>
              </a:buClr>
              <a:buSzPts val="4000"/>
            </a:pPr>
            <a:r>
              <a:rPr lang="en-US" sz="4000" dirty="0" smtClean="0">
                <a:solidFill>
                  <a:srgbClr val="FDB913"/>
                </a:solidFill>
                <a:latin typeface="Century Gothic" panose="020B0502020202020204" pitchFamily="34" charset="0"/>
                <a:ea typeface="Arial"/>
                <a:cs typeface="Arial"/>
                <a:sym typeface="Arial"/>
              </a:rPr>
              <a:t>Out of Africa Children’s Foundation </a:t>
            </a:r>
            <a:r>
              <a:rPr lang="en-US" sz="4000" dirty="0">
                <a:solidFill>
                  <a:srgbClr val="FDB913"/>
                </a:solidFill>
                <a:latin typeface="Century Gothic" panose="020B0502020202020204" pitchFamily="34" charset="0"/>
                <a:ea typeface="Arial"/>
                <a:cs typeface="Arial"/>
                <a:sym typeface="Arial"/>
              </a:rPr>
              <a:t/>
            </a:r>
            <a:br>
              <a:rPr lang="en-US" sz="4000" dirty="0">
                <a:solidFill>
                  <a:srgbClr val="FDB913"/>
                </a:solidFill>
                <a:latin typeface="Century Gothic" panose="020B0502020202020204" pitchFamily="34" charset="0"/>
                <a:ea typeface="Arial"/>
                <a:cs typeface="Arial"/>
                <a:sym typeface="Arial"/>
              </a:rPr>
            </a:br>
            <a:endParaRPr sz="4000" dirty="0">
              <a:solidFill>
                <a:srgbClr val="FDB913"/>
              </a:solidFill>
              <a:latin typeface="Century Gothic" panose="020B0502020202020204" pitchFamily="34" charset="0"/>
            </a:endParaRPr>
          </a:p>
        </p:txBody>
      </p:sp>
      <p:pic>
        <p:nvPicPr>
          <p:cNvPr id="66" name="Google Shape;66;g1e582258f5d_0_0"/>
          <p:cNvPicPr preferRelativeResize="0"/>
          <p:nvPr/>
        </p:nvPicPr>
        <p:blipFill>
          <a:blip r:embed="rId3">
            <a:alphaModFix/>
          </a:blip>
          <a:stretch>
            <a:fillRect/>
          </a:stretch>
        </p:blipFill>
        <p:spPr>
          <a:xfrm>
            <a:off x="180504" y="1362164"/>
            <a:ext cx="4545500" cy="4545500"/>
          </a:xfrm>
          <a:prstGeom prst="rect">
            <a:avLst/>
          </a:prstGeom>
          <a:noFill/>
          <a:ln>
            <a:noFill/>
          </a:ln>
        </p:spPr>
      </p:pic>
      <p:sp>
        <p:nvSpPr>
          <p:cNvPr id="67" name="Google Shape;67;g1e582258f5d_0_0"/>
          <p:cNvSpPr txBox="1"/>
          <p:nvPr/>
        </p:nvSpPr>
        <p:spPr>
          <a:xfrm>
            <a:off x="5044966" y="1071193"/>
            <a:ext cx="6850117" cy="5606749"/>
          </a:xfrm>
          <a:prstGeom prst="rect">
            <a:avLst/>
          </a:prstGeom>
          <a:noFill/>
          <a:ln>
            <a:noFill/>
          </a:ln>
        </p:spPr>
        <p:txBody>
          <a:bodyPr spcFirstLastPara="1" wrap="square" lIns="91425" tIns="91425" rIns="91425" bIns="91425" anchor="t" anchorCtr="0">
            <a:spAutoFit/>
          </a:bodyPr>
          <a:lstStyle/>
          <a:p>
            <a:pPr algn="ctr"/>
            <a:r>
              <a:rPr lang="en-ZA" sz="2000" b="1" dirty="0">
                <a:solidFill>
                  <a:srgbClr val="F47D4E"/>
                </a:solidFill>
                <a:latin typeface="Century Gothic" panose="020B0502020202020204" pitchFamily="34" charset="0"/>
              </a:rPr>
              <a:t> </a:t>
            </a:r>
            <a:r>
              <a:rPr lang="en-ZA" sz="2000" b="1" dirty="0" smtClean="0">
                <a:solidFill>
                  <a:srgbClr val="F47D4E"/>
                </a:solidFill>
                <a:latin typeface="Century Gothic" panose="020B0502020202020204" pitchFamily="34" charset="0"/>
              </a:rPr>
              <a:t>                                                                                                   </a:t>
            </a:r>
            <a:r>
              <a:rPr lang="en-ZA" sz="2000" b="1" dirty="0" smtClean="0">
                <a:solidFill>
                  <a:srgbClr val="FDB913"/>
                </a:solidFill>
                <a:latin typeface="Century Gothic" panose="020B0502020202020204" pitchFamily="34" charset="0"/>
              </a:rPr>
              <a:t>Was </a:t>
            </a:r>
            <a:r>
              <a:rPr lang="en-ZA" sz="2000" b="1" dirty="0">
                <a:solidFill>
                  <a:srgbClr val="FDB913"/>
                </a:solidFill>
                <a:latin typeface="Century Gothic" panose="020B0502020202020204" pitchFamily="34" charset="0"/>
              </a:rPr>
              <a:t>born 15 </a:t>
            </a:r>
            <a:r>
              <a:rPr lang="en-ZA" sz="2000" b="1" dirty="0" smtClean="0">
                <a:solidFill>
                  <a:srgbClr val="FDB913"/>
                </a:solidFill>
                <a:latin typeface="Century Gothic" panose="020B0502020202020204" pitchFamily="34" charset="0"/>
              </a:rPr>
              <a:t>years ago, when Kim </a:t>
            </a:r>
            <a:r>
              <a:rPr lang="en-ZA" sz="2000" b="1" dirty="0" err="1" smtClean="0">
                <a:solidFill>
                  <a:srgbClr val="FDB913"/>
                </a:solidFill>
                <a:latin typeface="Century Gothic" panose="020B0502020202020204" pitchFamily="34" charset="0"/>
              </a:rPr>
              <a:t>Ferroli</a:t>
            </a:r>
            <a:r>
              <a:rPr lang="en-ZA" sz="2000" b="1" dirty="0" smtClean="0">
                <a:solidFill>
                  <a:srgbClr val="FDB913"/>
                </a:solidFill>
                <a:latin typeface="Century Gothic" panose="020B0502020202020204" pitchFamily="34" charset="0"/>
              </a:rPr>
              <a:t> Highfield (founder), while </a:t>
            </a:r>
            <a:r>
              <a:rPr lang="en-ZA" sz="2000" b="1" dirty="0">
                <a:solidFill>
                  <a:srgbClr val="FDB913"/>
                </a:solidFill>
                <a:latin typeface="Century Gothic" panose="020B0502020202020204" pitchFamily="34" charset="0"/>
              </a:rPr>
              <a:t>facing her daughter's cancer </a:t>
            </a:r>
            <a:r>
              <a:rPr lang="en-ZA" sz="2000" b="1" dirty="0" smtClean="0">
                <a:solidFill>
                  <a:srgbClr val="FDB913"/>
                </a:solidFill>
                <a:latin typeface="Century Gothic" panose="020B0502020202020204" pitchFamily="34" charset="0"/>
              </a:rPr>
              <a:t>treatment </a:t>
            </a:r>
            <a:r>
              <a:rPr lang="en-ZA" sz="2000" b="1" dirty="0">
                <a:solidFill>
                  <a:srgbClr val="FDB913"/>
                </a:solidFill>
                <a:latin typeface="Century Gothic" panose="020B0502020202020204" pitchFamily="34" charset="0"/>
              </a:rPr>
              <a:t>in 1996, began to help families who were also facing </a:t>
            </a:r>
            <a:r>
              <a:rPr lang="en-ZA" sz="2000" b="1" dirty="0" smtClean="0">
                <a:solidFill>
                  <a:srgbClr val="FDB913"/>
                </a:solidFill>
                <a:latin typeface="Century Gothic" panose="020B0502020202020204" pitchFamily="34" charset="0"/>
              </a:rPr>
              <a:t>treatment </a:t>
            </a:r>
            <a:r>
              <a:rPr lang="en-ZA" sz="2000" b="1" dirty="0">
                <a:solidFill>
                  <a:srgbClr val="FDB913"/>
                </a:solidFill>
                <a:latin typeface="Century Gothic" panose="020B0502020202020204" pitchFamily="34" charset="0"/>
              </a:rPr>
              <a:t>in hospitals and had nowhere to stay or eat, so she </a:t>
            </a:r>
            <a:r>
              <a:rPr lang="en-ZA" sz="2000" b="1" dirty="0" smtClean="0">
                <a:solidFill>
                  <a:srgbClr val="FDB913"/>
                </a:solidFill>
                <a:latin typeface="Century Gothic" panose="020B0502020202020204" pitchFamily="34" charset="0"/>
              </a:rPr>
              <a:t>founded </a:t>
            </a:r>
            <a:r>
              <a:rPr lang="en-ZA" sz="2000" b="1" dirty="0">
                <a:solidFill>
                  <a:srgbClr val="FDB913"/>
                </a:solidFill>
                <a:latin typeface="Century Gothic" panose="020B0502020202020204" pitchFamily="34" charset="0"/>
              </a:rPr>
              <a:t>a temporary safe home for these people. </a:t>
            </a:r>
            <a:endParaRPr lang="en-ZA" sz="2000" b="1" dirty="0" smtClean="0">
              <a:solidFill>
                <a:srgbClr val="FDB913"/>
              </a:solidFill>
              <a:latin typeface="Century Gothic" panose="020B0502020202020204" pitchFamily="34" charset="0"/>
            </a:endParaRPr>
          </a:p>
          <a:p>
            <a:pPr algn="ctr"/>
            <a:endParaRPr lang="en-ZA" sz="2000" b="1" dirty="0">
              <a:solidFill>
                <a:srgbClr val="FDB913"/>
              </a:solidFill>
              <a:latin typeface="Century Gothic" panose="020B0502020202020204" pitchFamily="34" charset="0"/>
            </a:endParaRPr>
          </a:p>
          <a:p>
            <a:pPr algn="ctr"/>
            <a:r>
              <a:rPr lang="en-ZA" sz="2000" b="1" dirty="0" smtClean="0">
                <a:solidFill>
                  <a:srgbClr val="FDB913"/>
                </a:solidFill>
                <a:latin typeface="Century Gothic" panose="020B0502020202020204" pitchFamily="34" charset="0"/>
              </a:rPr>
              <a:t>The years have </a:t>
            </a:r>
            <a:r>
              <a:rPr lang="en-ZA" sz="2000" b="1" dirty="0">
                <a:solidFill>
                  <a:srgbClr val="FDB913"/>
                </a:solidFill>
                <a:latin typeface="Century Gothic" panose="020B0502020202020204" pitchFamily="34" charset="0"/>
              </a:rPr>
              <a:t>shown the true purpose behind each scenario, so </a:t>
            </a:r>
            <a:r>
              <a:rPr lang="en-ZA" sz="2000" b="1" dirty="0" smtClean="0">
                <a:solidFill>
                  <a:srgbClr val="FDB913"/>
                </a:solidFill>
                <a:latin typeface="Century Gothic" panose="020B0502020202020204" pitchFamily="34" charset="0"/>
              </a:rPr>
              <a:t>social work </a:t>
            </a:r>
            <a:r>
              <a:rPr lang="en-ZA" sz="2000" b="1" dirty="0">
                <a:solidFill>
                  <a:srgbClr val="FDB913"/>
                </a:solidFill>
                <a:latin typeface="Century Gothic" panose="020B0502020202020204" pitchFamily="34" charset="0"/>
              </a:rPr>
              <a:t>began to take shape through projects aimed at needy communities in South Africa, bringing benefits and life </a:t>
            </a:r>
            <a:r>
              <a:rPr lang="en-ZA" sz="2000" b="1" dirty="0" smtClean="0">
                <a:solidFill>
                  <a:srgbClr val="FDB913"/>
                </a:solidFill>
                <a:latin typeface="Century Gothic" panose="020B0502020202020204" pitchFamily="34" charset="0"/>
              </a:rPr>
              <a:t>improvements.</a:t>
            </a:r>
          </a:p>
          <a:p>
            <a:pPr algn="ctr"/>
            <a:endParaRPr lang="en-ZA" sz="2000" b="1" dirty="0" smtClean="0">
              <a:solidFill>
                <a:srgbClr val="FDB913"/>
              </a:solidFill>
              <a:latin typeface="Century Gothic" panose="020B0502020202020204" pitchFamily="34" charset="0"/>
            </a:endParaRPr>
          </a:p>
          <a:p>
            <a:pPr algn="ctr"/>
            <a:r>
              <a:rPr lang="en-ZA" sz="2000" b="1" dirty="0" smtClean="0">
                <a:solidFill>
                  <a:srgbClr val="FDB913"/>
                </a:solidFill>
                <a:latin typeface="Century Gothic" panose="020B0502020202020204" pitchFamily="34" charset="0"/>
              </a:rPr>
              <a:t>Currently</a:t>
            </a:r>
            <a:r>
              <a:rPr lang="en-ZA" sz="2000" b="1" dirty="0">
                <a:solidFill>
                  <a:srgbClr val="FDB913"/>
                </a:solidFill>
                <a:latin typeface="Century Gothic" panose="020B0502020202020204" pitchFamily="34" charset="0"/>
              </a:rPr>
              <a:t>, the </a:t>
            </a:r>
            <a:r>
              <a:rPr lang="en-ZA" sz="2000" b="1" dirty="0" smtClean="0">
                <a:solidFill>
                  <a:srgbClr val="FDB913"/>
                </a:solidFill>
                <a:latin typeface="Century Gothic" panose="020B0502020202020204" pitchFamily="34" charset="0"/>
              </a:rPr>
              <a:t>organisation's </a:t>
            </a:r>
            <a:r>
              <a:rPr lang="en-ZA" sz="2000" b="1" dirty="0">
                <a:solidFill>
                  <a:srgbClr val="FDB913"/>
                </a:solidFill>
                <a:latin typeface="Century Gothic" panose="020B0502020202020204" pitchFamily="34" charset="0"/>
              </a:rPr>
              <a:t>projects aim to bring improvements to health, education and sport, as a strategy to rescue young people and hope for a better life.</a:t>
            </a:r>
          </a:p>
        </p:txBody>
      </p:sp>
      <p:sp>
        <p:nvSpPr>
          <p:cNvPr id="4" name="Rectangle 3"/>
          <p:cNvSpPr/>
          <p:nvPr/>
        </p:nvSpPr>
        <p:spPr>
          <a:xfrm>
            <a:off x="762001" y="301752"/>
            <a:ext cx="3206496" cy="769441"/>
          </a:xfrm>
          <a:prstGeom prst="rect">
            <a:avLst/>
          </a:prstGeom>
        </p:spPr>
        <p:txBody>
          <a:bodyPr wrap="square">
            <a:spAutoFit/>
          </a:bodyPr>
          <a:lstStyle/>
          <a:p>
            <a:pPr algn="ctr">
              <a:buClr>
                <a:schemeClr val="accent5"/>
              </a:buClr>
              <a:buSzPts val="4000"/>
            </a:pPr>
            <a:r>
              <a:rPr lang="en-US" sz="4400" dirty="0">
                <a:solidFill>
                  <a:srgbClr val="FDB913"/>
                </a:solidFill>
                <a:latin typeface="Century Gothic" panose="020B0502020202020204" pitchFamily="34" charset="0"/>
              </a:rPr>
              <a:t>About Us</a:t>
            </a:r>
          </a:p>
        </p:txBody>
      </p:sp>
      <p:pic>
        <p:nvPicPr>
          <p:cNvPr id="7" name="Google Shape;187;g25fe096915a_0_76"/>
          <p:cNvPicPr preferRelativeResize="0"/>
          <p:nvPr/>
        </p:nvPicPr>
        <p:blipFill rotWithShape="1">
          <a:blip r:embed="rId4">
            <a:alphaModFix/>
          </a:blip>
          <a:srcRect/>
          <a:stretch/>
        </p:blipFill>
        <p:spPr>
          <a:xfrm>
            <a:off x="1636886" y="5819575"/>
            <a:ext cx="1456726" cy="1038425"/>
          </a:xfrm>
          <a:prstGeom prst="rect">
            <a:avLst/>
          </a:prstGeom>
          <a:noFill/>
          <a:ln>
            <a:noFill/>
          </a:ln>
        </p:spPr>
      </p:pic>
    </p:spTree>
    <p:extLst>
      <p:ext uri="{BB962C8B-B14F-4D97-AF65-F5344CB8AC3E}">
        <p14:creationId xmlns:p14="http://schemas.microsoft.com/office/powerpoint/2010/main" val="2600411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4758116" y="1"/>
            <a:ext cx="7433884" cy="1221827"/>
          </a:xfrm>
          <a:prstGeom prst="rect">
            <a:avLst/>
          </a:prstGeom>
          <a:noFill/>
          <a:ln>
            <a:noFill/>
          </a:ln>
        </p:spPr>
        <p:txBody>
          <a:bodyPr spcFirstLastPara="1" wrap="square" lIns="91425" tIns="45700" rIns="91425" bIns="45700" anchor="t" anchorCtr="0">
            <a:normAutofit fontScale="90000"/>
          </a:bodyPr>
          <a:lstStyle/>
          <a:p>
            <a:r>
              <a:rPr lang="en-ZA" dirty="0" smtClean="0">
                <a:solidFill>
                  <a:srgbClr val="C00000"/>
                </a:solidFill>
                <a:latin typeface="Century Gothic" panose="020B0502020202020204" pitchFamily="34" charset="0"/>
              </a:rPr>
              <a:t>TEACHING OPPORTUNITIES /Education</a:t>
            </a:r>
            <a:r>
              <a:rPr lang="en-ZA" sz="3200" dirty="0" smtClean="0">
                <a:solidFill>
                  <a:srgbClr val="C00000"/>
                </a:solidFill>
                <a:latin typeface="Century Gothic" panose="020B0502020202020204" pitchFamily="34" charset="0"/>
              </a:rPr>
              <a:t/>
            </a:r>
            <a:br>
              <a:rPr lang="en-ZA" sz="3200" dirty="0" smtClean="0">
                <a:solidFill>
                  <a:srgbClr val="C00000"/>
                </a:solidFill>
                <a:latin typeface="Century Gothic" panose="020B0502020202020204" pitchFamily="34" charset="0"/>
              </a:rPr>
            </a:br>
            <a:endParaRPr sz="3200" dirty="0">
              <a:solidFill>
                <a:srgbClr val="C00000"/>
              </a:solidFill>
            </a:endParaRPr>
          </a:p>
        </p:txBody>
      </p:sp>
      <p:sp>
        <p:nvSpPr>
          <p:cNvPr id="4" name="Rectangle 3"/>
          <p:cNvSpPr/>
          <p:nvPr/>
        </p:nvSpPr>
        <p:spPr>
          <a:xfrm>
            <a:off x="4758116" y="1221829"/>
            <a:ext cx="7433884" cy="5847755"/>
          </a:xfrm>
          <a:prstGeom prst="rect">
            <a:avLst/>
          </a:prstGeom>
        </p:spPr>
        <p:txBody>
          <a:bodyPr wrap="square">
            <a:spAutoFit/>
          </a:bodyPr>
          <a:lstStyle/>
          <a:p>
            <a:r>
              <a:rPr lang="en-US" sz="1800" b="1" dirty="0">
                <a:solidFill>
                  <a:srgbClr val="C00000"/>
                </a:solidFill>
                <a:latin typeface="Century Gothic" panose="020B0502020202020204" pitchFamily="34" charset="0"/>
              </a:rPr>
              <a:t>English </a:t>
            </a:r>
            <a:r>
              <a:rPr lang="en-US" sz="1800" b="1" dirty="0" smtClean="0">
                <a:solidFill>
                  <a:srgbClr val="C00000"/>
                </a:solidFill>
                <a:latin typeface="Century Gothic" panose="020B0502020202020204" pitchFamily="34" charset="0"/>
              </a:rPr>
              <a:t>is an international language so there are plenty opportunities for interns who have done a English course from one of the many </a:t>
            </a:r>
            <a:r>
              <a:rPr lang="en-US" sz="1800" b="1" dirty="0">
                <a:solidFill>
                  <a:srgbClr val="C00000"/>
                </a:solidFill>
                <a:latin typeface="Century Gothic" panose="020B0502020202020204" pitchFamily="34" charset="0"/>
              </a:rPr>
              <a:t>companies </a:t>
            </a:r>
            <a:r>
              <a:rPr lang="en-US" sz="1800" b="1" dirty="0" smtClean="0">
                <a:solidFill>
                  <a:srgbClr val="C00000"/>
                </a:solidFill>
                <a:latin typeface="Century Gothic" panose="020B0502020202020204" pitchFamily="34" charset="0"/>
              </a:rPr>
              <a:t>offering English course to </a:t>
            </a:r>
            <a:r>
              <a:rPr lang="en-US" sz="1800" b="1" dirty="0">
                <a:solidFill>
                  <a:srgbClr val="C00000"/>
                </a:solidFill>
                <a:latin typeface="Century Gothic" panose="020B0502020202020204" pitchFamily="34" charset="0"/>
              </a:rPr>
              <a:t>assist you </a:t>
            </a:r>
            <a:r>
              <a:rPr lang="en-US" sz="1800" b="1" dirty="0" smtClean="0">
                <a:solidFill>
                  <a:srgbClr val="C00000"/>
                </a:solidFill>
                <a:latin typeface="Century Gothic" panose="020B0502020202020204" pitchFamily="34" charset="0"/>
              </a:rPr>
              <a:t>with your English. Then you will be able to  teach our children in our various projects with the different cultures in South Africa.</a:t>
            </a:r>
          </a:p>
          <a:p>
            <a:r>
              <a:rPr lang="en-US" sz="1800" b="1" dirty="0">
                <a:solidFill>
                  <a:srgbClr val="C00000"/>
                </a:solidFill>
                <a:latin typeface="Century Gothic" panose="020B0502020202020204" pitchFamily="34" charset="0"/>
              </a:rPr>
              <a:t>Helping them with Homework in the Township of Atlantis, </a:t>
            </a:r>
            <a:r>
              <a:rPr lang="en-US" sz="1800" b="1" dirty="0" err="1" smtClean="0">
                <a:solidFill>
                  <a:srgbClr val="C00000"/>
                </a:solidFill>
                <a:latin typeface="Century Gothic" panose="020B0502020202020204" pitchFamily="34" charset="0"/>
              </a:rPr>
              <a:t>Hout</a:t>
            </a:r>
            <a:r>
              <a:rPr lang="en-US" sz="1800" b="1" dirty="0" smtClean="0">
                <a:solidFill>
                  <a:srgbClr val="C00000"/>
                </a:solidFill>
                <a:latin typeface="Century Gothic" panose="020B0502020202020204" pitchFamily="34" charset="0"/>
              </a:rPr>
              <a:t> </a:t>
            </a:r>
            <a:r>
              <a:rPr lang="en-US" sz="1800" b="1" dirty="0">
                <a:solidFill>
                  <a:srgbClr val="C00000"/>
                </a:solidFill>
                <a:latin typeface="Century Gothic" panose="020B0502020202020204" pitchFamily="34" charset="0"/>
              </a:rPr>
              <a:t>Bay, </a:t>
            </a:r>
            <a:r>
              <a:rPr lang="en-US" sz="1800" b="1" dirty="0" err="1">
                <a:solidFill>
                  <a:srgbClr val="C00000"/>
                </a:solidFill>
                <a:latin typeface="Century Gothic" panose="020B0502020202020204" pitchFamily="34" charset="0"/>
              </a:rPr>
              <a:t>Langa</a:t>
            </a:r>
            <a:r>
              <a:rPr lang="en-US" sz="1800" b="1" dirty="0">
                <a:solidFill>
                  <a:srgbClr val="C00000"/>
                </a:solidFill>
                <a:latin typeface="Century Gothic" panose="020B0502020202020204" pitchFamily="34" charset="0"/>
              </a:rPr>
              <a:t> and </a:t>
            </a:r>
            <a:r>
              <a:rPr lang="en-US" sz="1800" b="1" dirty="0" err="1">
                <a:solidFill>
                  <a:srgbClr val="C00000"/>
                </a:solidFill>
                <a:latin typeface="Century Gothic" panose="020B0502020202020204" pitchFamily="34" charset="0"/>
              </a:rPr>
              <a:t>Mfuleni</a:t>
            </a:r>
            <a:r>
              <a:rPr lang="en-US" sz="1800" b="1" dirty="0">
                <a:solidFill>
                  <a:srgbClr val="C00000"/>
                </a:solidFill>
                <a:latin typeface="Century Gothic" panose="020B0502020202020204" pitchFamily="34" charset="0"/>
              </a:rPr>
              <a:t> . Want to make a lasting difference?</a:t>
            </a:r>
            <a:endParaRPr lang="en-ZA" sz="1800" b="1" dirty="0">
              <a:solidFill>
                <a:srgbClr val="C00000"/>
              </a:solidFill>
              <a:latin typeface="Century Gothic" panose="020B0502020202020204" pitchFamily="34" charset="0"/>
            </a:endParaRPr>
          </a:p>
          <a:p>
            <a:r>
              <a:rPr lang="en-ZA" sz="3200" b="1" dirty="0">
                <a:solidFill>
                  <a:srgbClr val="C00000"/>
                </a:solidFill>
                <a:latin typeface="Century Gothic" panose="020B0502020202020204" pitchFamily="34" charset="0"/>
              </a:rPr>
              <a:t>Improving Class Attendance</a:t>
            </a:r>
          </a:p>
          <a:p>
            <a:r>
              <a:rPr lang="en-ZA" sz="1800" b="1" dirty="0">
                <a:solidFill>
                  <a:srgbClr val="D01A16"/>
                </a:solidFill>
                <a:latin typeface="Century Gothic" panose="020B0502020202020204" pitchFamily="34" charset="0"/>
              </a:rPr>
              <a:t>Dignity and Balance: Providing Support for Young Women's Hygiene so they don’t have to skip school.</a:t>
            </a:r>
          </a:p>
          <a:p>
            <a:r>
              <a:rPr lang="en-ZA" sz="1800" b="1" dirty="0">
                <a:solidFill>
                  <a:srgbClr val="D01A16"/>
                </a:solidFill>
                <a:latin typeface="Century Gothic" panose="020B0502020202020204" pitchFamily="34" charset="0"/>
              </a:rPr>
              <a:t>We acquired this item so that all students can be covered, aiming to contribute to personal care that culminates in better women's health and, consequently, avoiding losses to academic performance.</a:t>
            </a:r>
          </a:p>
          <a:p>
            <a:r>
              <a:rPr lang="en-ZA" sz="1800" b="1" dirty="0">
                <a:solidFill>
                  <a:srgbClr val="D01A16"/>
                </a:solidFill>
                <a:latin typeface="Century Gothic" panose="020B0502020202020204" pitchFamily="34" charset="0"/>
              </a:rPr>
              <a:t>• Actions in schools promoting access to Intimate Hygiene</a:t>
            </a:r>
          </a:p>
          <a:p>
            <a:r>
              <a:rPr lang="en-ZA" sz="1800" b="1" dirty="0">
                <a:solidFill>
                  <a:srgbClr val="D01A16"/>
                </a:solidFill>
                <a:latin typeface="Century Gothic" panose="020B0502020202020204" pitchFamily="34" charset="0"/>
              </a:rPr>
              <a:t>• Distribution of intimate hygiene kits</a:t>
            </a:r>
          </a:p>
          <a:p>
            <a:r>
              <a:rPr lang="en-ZA" sz="1800" b="1" dirty="0">
                <a:solidFill>
                  <a:srgbClr val="D01A16"/>
                </a:solidFill>
                <a:latin typeface="Century Gothic" panose="020B0502020202020204" pitchFamily="34" charset="0"/>
              </a:rPr>
              <a:t>• Menstrual health education</a:t>
            </a:r>
          </a:p>
          <a:p>
            <a:r>
              <a:rPr lang="en-ZA" sz="1800" b="1" dirty="0" smtClean="0">
                <a:solidFill>
                  <a:srgbClr val="D01A16"/>
                </a:solidFill>
                <a:latin typeface="Century Gothic" panose="020B0502020202020204" pitchFamily="34" charset="0"/>
              </a:rPr>
              <a:t>• </a:t>
            </a:r>
            <a:r>
              <a:rPr lang="en-ZA" sz="1800" b="1" dirty="0">
                <a:solidFill>
                  <a:srgbClr val="D01A16"/>
                </a:solidFill>
                <a:latin typeface="Century Gothic" panose="020B0502020202020204" pitchFamily="34" charset="0"/>
              </a:rPr>
              <a:t>Empowering girls to reach their full potential</a:t>
            </a:r>
          </a:p>
          <a:p>
            <a:r>
              <a:rPr lang="en-ZA" sz="1800" b="1" dirty="0">
                <a:solidFill>
                  <a:srgbClr val="D01A16"/>
                </a:solidFill>
                <a:latin typeface="Century Gothic" panose="020B0502020202020204" pitchFamily="34" charset="0"/>
              </a:rPr>
              <a:t>• Combats student dropout during their menstrual period</a:t>
            </a:r>
          </a:p>
          <a:p>
            <a:endParaRPr lang="en-ZA" sz="1800" b="1" dirty="0">
              <a:solidFill>
                <a:srgbClr val="C00000"/>
              </a:solidFill>
              <a:latin typeface="Century Gothic" panose="020B0502020202020204" pitchFamily="34" charset="0"/>
            </a:endParaRPr>
          </a:p>
        </p:txBody>
      </p:sp>
      <p:pic>
        <p:nvPicPr>
          <p:cNvPr id="12" name="Google Shape;99;p4"/>
          <p:cNvPicPr preferRelativeResize="0">
            <a:picLocks/>
          </p:cNvPicPr>
          <p:nvPr/>
        </p:nvPicPr>
        <p:blipFill rotWithShape="1">
          <a:blip r:embed="rId3">
            <a:alphaModFix/>
          </a:blip>
          <a:srcRect t="4078" r="22976" b="4069"/>
          <a:stretch/>
        </p:blipFill>
        <p:spPr>
          <a:xfrm>
            <a:off x="563240" y="963306"/>
            <a:ext cx="4194876" cy="2813776"/>
          </a:xfrm>
          <a:prstGeom prst="rect">
            <a:avLst/>
          </a:prstGeom>
          <a:solidFill>
            <a:schemeClr val="lt2"/>
          </a:solidFill>
          <a:ln>
            <a:noFill/>
          </a:ln>
        </p:spPr>
      </p:pic>
      <p:pic>
        <p:nvPicPr>
          <p:cNvPr id="13" name="Google Shape;102;p4"/>
          <p:cNvPicPr preferRelativeResize="0"/>
          <p:nvPr/>
        </p:nvPicPr>
        <p:blipFill rotWithShape="1">
          <a:blip r:embed="rId4">
            <a:alphaModFix/>
          </a:blip>
          <a:srcRect r="42980"/>
          <a:stretch/>
        </p:blipFill>
        <p:spPr>
          <a:xfrm>
            <a:off x="2033508" y="4170199"/>
            <a:ext cx="2724608" cy="2687801"/>
          </a:xfrm>
          <a:prstGeom prst="rect">
            <a:avLst/>
          </a:prstGeom>
          <a:noFill/>
          <a:ln>
            <a:no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78068" y="375353"/>
            <a:ext cx="3024548" cy="226841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21833"/>
            <a:ext cx="2467643" cy="3836167"/>
          </a:xfrm>
          <a:prstGeom prst="rect">
            <a:avLst/>
          </a:prstGeom>
        </p:spPr>
      </p:pic>
    </p:spTree>
    <p:extLst>
      <p:ext uri="{BB962C8B-B14F-4D97-AF65-F5344CB8AC3E}">
        <p14:creationId xmlns:p14="http://schemas.microsoft.com/office/powerpoint/2010/main" val="1335960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txBox="1">
            <a:spLocks noGrp="1"/>
          </p:cNvSpPr>
          <p:nvPr>
            <p:ph type="title"/>
          </p:nvPr>
        </p:nvSpPr>
        <p:spPr>
          <a:xfrm>
            <a:off x="4754005" y="329182"/>
            <a:ext cx="7613583" cy="1805612"/>
          </a:xfrm>
          <a:prstGeom prst="rect">
            <a:avLst/>
          </a:prstGeom>
          <a:noFill/>
          <a:ln>
            <a:noFill/>
          </a:ln>
        </p:spPr>
        <p:txBody>
          <a:bodyPr spcFirstLastPara="1" wrap="square" lIns="91425" tIns="45700" rIns="91425" bIns="45700" anchor="t" anchorCtr="0">
            <a:normAutofit/>
          </a:bodyPr>
          <a:lstStyle/>
          <a:p>
            <a:r>
              <a:rPr lang="en-ZA" sz="3200" dirty="0" smtClean="0">
                <a:solidFill>
                  <a:srgbClr val="FF3300"/>
                </a:solidFill>
                <a:latin typeface="Century Gothic" panose="020B0502020202020204" pitchFamily="34" charset="0"/>
              </a:rPr>
              <a:t>DIGNITY </a:t>
            </a:r>
            <a:r>
              <a:rPr lang="en-ZA" sz="3200" dirty="0">
                <a:solidFill>
                  <a:srgbClr val="FF3300"/>
                </a:solidFill>
                <a:latin typeface="Century Gothic" panose="020B0502020202020204" pitchFamily="34" charset="0"/>
              </a:rPr>
              <a:t>&amp; POISE INITIATIVE </a:t>
            </a:r>
            <a:r>
              <a:rPr lang="en-ZA" sz="3200" dirty="0" smtClean="0">
                <a:solidFill>
                  <a:srgbClr val="FF3300"/>
                </a:solidFill>
                <a:latin typeface="Century Gothic" panose="020B0502020202020204" pitchFamily="34" charset="0"/>
              </a:rPr>
              <a:t>(sanitary-ware)Hygiene/Education</a:t>
            </a:r>
            <a:br>
              <a:rPr lang="en-ZA" sz="3200" dirty="0" smtClean="0">
                <a:solidFill>
                  <a:srgbClr val="FF3300"/>
                </a:solidFill>
                <a:latin typeface="Century Gothic" panose="020B0502020202020204" pitchFamily="34" charset="0"/>
              </a:rPr>
            </a:br>
            <a:r>
              <a:rPr lang="en-ZA" sz="3200" dirty="0" smtClean="0">
                <a:solidFill>
                  <a:srgbClr val="FF3300"/>
                </a:solidFill>
                <a:latin typeface="Century Gothic" panose="020B0502020202020204" pitchFamily="34" charset="0"/>
              </a:rPr>
              <a:t>Improving </a:t>
            </a:r>
            <a:r>
              <a:rPr lang="en-ZA" sz="3200" dirty="0">
                <a:solidFill>
                  <a:srgbClr val="FF3300"/>
                </a:solidFill>
                <a:latin typeface="Century Gothic" panose="020B0502020202020204" pitchFamily="34" charset="0"/>
              </a:rPr>
              <a:t>Class Attendance</a:t>
            </a:r>
            <a:endParaRPr sz="3200" dirty="0">
              <a:solidFill>
                <a:srgbClr val="FF3300"/>
              </a:solidFill>
            </a:endParaRPr>
          </a:p>
        </p:txBody>
      </p:sp>
      <p:pic>
        <p:nvPicPr>
          <p:cNvPr id="99" name="Google Shape;99;p4"/>
          <p:cNvPicPr preferRelativeResize="0">
            <a:picLocks noGrp="1"/>
          </p:cNvPicPr>
          <p:nvPr>
            <p:ph type="pic" idx="4294967295"/>
          </p:nvPr>
        </p:nvPicPr>
        <p:blipFill rotWithShape="1">
          <a:blip r:embed="rId3">
            <a:alphaModFix/>
          </a:blip>
          <a:srcRect t="4078" r="22976" b="4069"/>
          <a:stretch/>
        </p:blipFill>
        <p:spPr>
          <a:xfrm>
            <a:off x="262825" y="1905000"/>
            <a:ext cx="4194876" cy="2813776"/>
          </a:xfrm>
          <a:prstGeom prst="rect">
            <a:avLst/>
          </a:prstGeom>
          <a:solidFill>
            <a:schemeClr val="lt2"/>
          </a:solidFill>
          <a:ln>
            <a:noFill/>
          </a:ln>
        </p:spPr>
      </p:pic>
      <p:sp>
        <p:nvSpPr>
          <p:cNvPr id="101" name="Google Shape;101;p4"/>
          <p:cNvSpPr txBox="1"/>
          <p:nvPr/>
        </p:nvSpPr>
        <p:spPr>
          <a:xfrm>
            <a:off x="5199750" y="3429000"/>
            <a:ext cx="7467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dirty="0">
              <a:solidFill>
                <a:srgbClr val="374151"/>
              </a:solidFill>
              <a:latin typeface="Quattrocento Sans"/>
              <a:ea typeface="Quattrocento Sans"/>
              <a:cs typeface="Quattrocento Sans"/>
              <a:sym typeface="Quattrocento Sans"/>
            </a:endParaRPr>
          </a:p>
        </p:txBody>
      </p:sp>
      <p:pic>
        <p:nvPicPr>
          <p:cNvPr id="102" name="Google Shape;102;p4"/>
          <p:cNvPicPr preferRelativeResize="0"/>
          <p:nvPr/>
        </p:nvPicPr>
        <p:blipFill rotWithShape="1">
          <a:blip r:embed="rId4">
            <a:alphaModFix/>
          </a:blip>
          <a:srcRect r="42980"/>
          <a:stretch/>
        </p:blipFill>
        <p:spPr>
          <a:xfrm>
            <a:off x="2475142" y="4170199"/>
            <a:ext cx="2724608" cy="2687801"/>
          </a:xfrm>
          <a:prstGeom prst="rect">
            <a:avLst/>
          </a:prstGeom>
          <a:noFill/>
          <a:ln>
            <a:noFill/>
          </a:ln>
        </p:spPr>
      </p:pic>
      <p:sp>
        <p:nvSpPr>
          <p:cNvPr id="13" name="TextBox 12"/>
          <p:cNvSpPr txBox="1"/>
          <p:nvPr/>
        </p:nvSpPr>
        <p:spPr>
          <a:xfrm>
            <a:off x="5199750" y="2036618"/>
            <a:ext cx="6992250" cy="4708981"/>
          </a:xfrm>
          <a:prstGeom prst="rect">
            <a:avLst/>
          </a:prstGeom>
          <a:noFill/>
        </p:spPr>
        <p:txBody>
          <a:bodyPr wrap="square" rtlCol="0">
            <a:spAutoFit/>
          </a:bodyPr>
          <a:lstStyle/>
          <a:p>
            <a:r>
              <a:rPr lang="en-ZA" sz="2000" b="1" dirty="0">
                <a:solidFill>
                  <a:srgbClr val="FF0000"/>
                </a:solidFill>
                <a:latin typeface="Century Gothic" panose="020B0502020202020204" pitchFamily="34" charset="0"/>
              </a:rPr>
              <a:t>Dignity and Balance: Providing Support for Young Women's </a:t>
            </a:r>
            <a:r>
              <a:rPr lang="en-ZA" sz="2000" b="1" dirty="0" smtClean="0">
                <a:solidFill>
                  <a:srgbClr val="FF0000"/>
                </a:solidFill>
                <a:latin typeface="Century Gothic" panose="020B0502020202020204" pitchFamily="34" charset="0"/>
              </a:rPr>
              <a:t>Hygiene so they don’t have to skip school.</a:t>
            </a:r>
            <a:endParaRPr lang="en-ZA" sz="2000" b="1" dirty="0">
              <a:solidFill>
                <a:srgbClr val="FF0000"/>
              </a:solidFill>
              <a:latin typeface="Century Gothic" panose="020B0502020202020204" pitchFamily="34" charset="0"/>
            </a:endParaRPr>
          </a:p>
          <a:p>
            <a:r>
              <a:rPr lang="en-ZA" sz="2000" b="1" dirty="0">
                <a:solidFill>
                  <a:srgbClr val="FF0000"/>
                </a:solidFill>
                <a:latin typeface="Century Gothic" panose="020B0502020202020204" pitchFamily="34" charset="0"/>
              </a:rPr>
              <a:t>We acquired this item so that all students can be covered, aiming to contribute to personal care that culminates in better women's health and, consequently, avoiding losses to academic performance.</a:t>
            </a:r>
          </a:p>
          <a:p>
            <a:r>
              <a:rPr lang="en-ZA" sz="2000" b="1" dirty="0">
                <a:solidFill>
                  <a:srgbClr val="FF0000"/>
                </a:solidFill>
                <a:latin typeface="Century Gothic" panose="020B0502020202020204" pitchFamily="34" charset="0"/>
              </a:rPr>
              <a:t>• Actions in schools promoting access to Intimate Hygiene</a:t>
            </a:r>
          </a:p>
          <a:p>
            <a:r>
              <a:rPr lang="en-ZA" sz="2000" b="1" dirty="0">
                <a:solidFill>
                  <a:srgbClr val="FF0000"/>
                </a:solidFill>
                <a:latin typeface="Century Gothic" panose="020B0502020202020204" pitchFamily="34" charset="0"/>
              </a:rPr>
              <a:t>• Distribution of intimate hygiene kits</a:t>
            </a:r>
          </a:p>
          <a:p>
            <a:r>
              <a:rPr lang="en-ZA" sz="2000" b="1" dirty="0">
                <a:solidFill>
                  <a:srgbClr val="FF0000"/>
                </a:solidFill>
                <a:latin typeface="Century Gothic" panose="020B0502020202020204" pitchFamily="34" charset="0"/>
              </a:rPr>
              <a:t>• Menstrual health education</a:t>
            </a:r>
          </a:p>
          <a:p>
            <a:r>
              <a:rPr lang="en-ZA" sz="2000" b="1" dirty="0">
                <a:solidFill>
                  <a:srgbClr val="FF0000"/>
                </a:solidFill>
                <a:latin typeface="Century Gothic" panose="020B0502020202020204" pitchFamily="34" charset="0"/>
              </a:rPr>
              <a:t>• Women’s stories of impact and success</a:t>
            </a:r>
          </a:p>
          <a:p>
            <a:r>
              <a:rPr lang="en-ZA" sz="2000" b="1" dirty="0">
                <a:solidFill>
                  <a:srgbClr val="FF0000"/>
                </a:solidFill>
                <a:latin typeface="Century Gothic" panose="020B0502020202020204" pitchFamily="34" charset="0"/>
              </a:rPr>
              <a:t>• Empowering girls to reach their full potential</a:t>
            </a:r>
          </a:p>
          <a:p>
            <a:r>
              <a:rPr lang="en-ZA" sz="2000" b="1" dirty="0">
                <a:solidFill>
                  <a:srgbClr val="FF0000"/>
                </a:solidFill>
                <a:latin typeface="Century Gothic" panose="020B0502020202020204" pitchFamily="34" charset="0"/>
              </a:rPr>
              <a:t>• Combats student dropout during their menstrual period</a:t>
            </a:r>
          </a:p>
        </p:txBody>
      </p:sp>
    </p:spTree>
    <p:extLst>
      <p:ext uri="{BB962C8B-B14F-4D97-AF65-F5344CB8AC3E}">
        <p14:creationId xmlns:p14="http://schemas.microsoft.com/office/powerpoint/2010/main" val="231854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374072" y="715963"/>
            <a:ext cx="6821858" cy="1045460"/>
          </a:xfrm>
          <a:prstGeom prst="rect">
            <a:avLst/>
          </a:prstGeom>
          <a:noFill/>
          <a:ln>
            <a:noFill/>
          </a:ln>
        </p:spPr>
        <p:txBody>
          <a:bodyPr spcFirstLastPara="1" wrap="square" lIns="91425" tIns="45700" rIns="91425" bIns="45700" anchor="t" anchorCtr="0">
            <a:normAutofit fontScale="90000"/>
          </a:bodyPr>
          <a:lstStyle/>
          <a:p>
            <a:pPr lvl="0" eaLnBrk="0" fontAlgn="base" hangingPunct="0">
              <a:spcBef>
                <a:spcPct val="0"/>
              </a:spcBef>
              <a:spcAft>
                <a:spcPct val="0"/>
              </a:spcAft>
              <a:buClr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4400" dirty="0">
                <a:solidFill>
                  <a:srgbClr val="F002A6"/>
                </a:solidFill>
                <a:latin typeface="Century Gothic" panose="020B0502020202020204" pitchFamily="34" charset="0"/>
                <a:ea typeface="Calibri" panose="020F0502020204030204" pitchFamily="34" charset="0"/>
                <a:cs typeface="Courier New" panose="02070309020205020404" pitchFamily="49" charset="0"/>
              </a:rPr>
              <a:t>BRAZIAN BRIGHTER SM</a:t>
            </a:r>
            <a:r>
              <a:rPr lang="en-US" altLang="en-US" sz="4400" dirty="0">
                <a:solidFill>
                  <a:srgbClr val="F002A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LES</a:t>
            </a:r>
            <a:r>
              <a:rPr lang="en-US" altLang="en-US" dirty="0">
                <a:solidFill>
                  <a:srgbClr val="F002A6"/>
                </a:solidFill>
                <a:latin typeface="Century Gothic" panose="020B0502020202020204" pitchFamily="34" charset="0"/>
                <a:ea typeface="Calibri" panose="020F0502020204030204" pitchFamily="34" charset="0"/>
                <a:cs typeface="Courier New" panose="02070309020205020404" pitchFamily="49" charset="0"/>
              </a:rPr>
              <a:t/>
            </a:r>
            <a:br>
              <a:rPr lang="en-US" altLang="en-US" dirty="0">
                <a:solidFill>
                  <a:srgbClr val="F002A6"/>
                </a:solidFill>
                <a:latin typeface="Century Gothic" panose="020B0502020202020204" pitchFamily="34" charset="0"/>
                <a:ea typeface="Calibri" panose="020F0502020204030204" pitchFamily="34" charset="0"/>
                <a:cs typeface="Courier New" panose="02070309020205020404" pitchFamily="49" charset="0"/>
              </a:rPr>
            </a:br>
            <a: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rPr>
              <a:t>Oral </a:t>
            </a:r>
            <a:r>
              <a:rPr lang="en-US" altLang="en-US" dirty="0">
                <a:solidFill>
                  <a:srgbClr val="F002A6"/>
                </a:solidFill>
                <a:latin typeface="Century Gothic" panose="020B0502020202020204" pitchFamily="34" charset="0"/>
                <a:ea typeface="Calibri" panose="020F0502020204030204" pitchFamily="34" charset="0"/>
                <a:cs typeface="Courier New" panose="02070309020205020404" pitchFamily="49" charset="0"/>
              </a:rPr>
              <a:t>Hygiene:</a:t>
            </a:r>
            <a:r>
              <a:rPr lang="en-US" altLang="en-US" dirty="0" smtClean="0">
                <a:solidFill>
                  <a:srgbClr val="FE7CD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FE7CD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a:solidFill>
                  <a:srgbClr val="FE7CD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a:solidFill>
                  <a:srgbClr val="FE7CD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rPr>
              <a:t>Smiles for Brighter Futures</a:t>
            </a:r>
            <a: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F002A6"/>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sz="2700" dirty="0" smtClean="0">
                <a:solidFill>
                  <a:srgbClr val="F002A6"/>
                </a:solidFill>
                <a:latin typeface="Century Gothic" panose="020B0502020202020204" pitchFamily="34" charset="0"/>
                <a:ea typeface="Times New Roman" panose="02020603050405020304" pitchFamily="18" charset="0"/>
                <a:cs typeface="Courier New" panose="02070309020205020404" pitchFamily="49" charset="0"/>
              </a:rPr>
              <a:t>The link between oral health and overall well-being</a:t>
            </a:r>
            <a:r>
              <a:rPr lang="en-ZA" altLang="en-US" sz="2700" dirty="0" smtClean="0">
                <a:solidFill>
                  <a:srgbClr val="F002A6"/>
                </a:solidFill>
                <a:latin typeface="Century Gothic" panose="020B0502020202020204" pitchFamily="34" charset="0"/>
              </a:rPr>
              <a:t/>
            </a:r>
            <a:br>
              <a:rPr lang="en-ZA" altLang="en-US" sz="2700" dirty="0" smtClean="0">
                <a:solidFill>
                  <a:srgbClr val="F002A6"/>
                </a:solidFill>
                <a:latin typeface="Century Gothic" panose="020B0502020202020204" pitchFamily="34" charset="0"/>
              </a:rPr>
            </a:br>
            <a:r>
              <a:rPr lang="en-US" altLang="en-US" sz="2700" dirty="0" smtClean="0">
                <a:solidFill>
                  <a:srgbClr val="F002A6"/>
                </a:solidFill>
                <a:latin typeface="Century Gothic" panose="020B0502020202020204" pitchFamily="34" charset="0"/>
                <a:ea typeface="Times New Roman" panose="02020603050405020304" pitchFamily="18" charset="0"/>
                <a:cs typeface="Courier New" panose="02070309020205020404" pitchFamily="49" charset="0"/>
              </a:rPr>
              <a:t>Our oral hygiene initiatives:</a:t>
            </a:r>
            <a:r>
              <a:rPr lang="en-ZA" altLang="en-US" sz="2700" dirty="0" smtClean="0">
                <a:solidFill>
                  <a:srgbClr val="F002A6"/>
                </a:solidFill>
                <a:latin typeface="Century Gothic" panose="020B0502020202020204" pitchFamily="34" charset="0"/>
              </a:rPr>
              <a:t/>
            </a:r>
            <a:br>
              <a:rPr lang="en-ZA" altLang="en-US" sz="2700" dirty="0" smtClean="0">
                <a:solidFill>
                  <a:srgbClr val="F002A6"/>
                </a:solidFill>
                <a:latin typeface="Century Gothic" panose="020B0502020202020204" pitchFamily="34" charset="0"/>
              </a:rPr>
            </a:br>
            <a:r>
              <a:rPr lang="en-US" altLang="en-US" sz="2700" dirty="0" smtClean="0">
                <a:solidFill>
                  <a:srgbClr val="F002A6"/>
                </a:solidFill>
                <a:latin typeface="Century Gothic" panose="020B0502020202020204" pitchFamily="34" charset="0"/>
                <a:ea typeface="Times New Roman" panose="02020603050405020304" pitchFamily="18" charset="0"/>
                <a:cs typeface="Courier New" panose="02070309020205020404" pitchFamily="49" charset="0"/>
              </a:rPr>
              <a:t>• Workshops and Dental Health Check-ups</a:t>
            </a:r>
            <a:r>
              <a:rPr lang="en-ZA" altLang="en-US" sz="2700" dirty="0" smtClean="0">
                <a:solidFill>
                  <a:srgbClr val="F002A6"/>
                </a:solidFill>
                <a:latin typeface="Century Gothic" panose="020B0502020202020204" pitchFamily="34" charset="0"/>
              </a:rPr>
              <a:t/>
            </a:r>
            <a:br>
              <a:rPr lang="en-ZA" altLang="en-US" sz="2700" dirty="0" smtClean="0">
                <a:solidFill>
                  <a:srgbClr val="F002A6"/>
                </a:solidFill>
                <a:latin typeface="Century Gothic" panose="020B0502020202020204" pitchFamily="34" charset="0"/>
              </a:rPr>
            </a:br>
            <a:r>
              <a:rPr lang="en-US" altLang="en-US" sz="2700" dirty="0" smtClean="0">
                <a:solidFill>
                  <a:srgbClr val="F002A6"/>
                </a:solidFill>
                <a:latin typeface="Century Gothic" panose="020B0502020202020204" pitchFamily="34" charset="0"/>
                <a:ea typeface="Times New Roman" panose="02020603050405020304" pitchFamily="18" charset="0"/>
                <a:cs typeface="Courier New" panose="02070309020205020404" pitchFamily="49" charset="0"/>
              </a:rPr>
              <a:t>• Provision of toothbrushes and toothpaste</a:t>
            </a:r>
            <a:r>
              <a:rPr lang="en-ZA" altLang="en-US" sz="2700" dirty="0" smtClean="0">
                <a:solidFill>
                  <a:srgbClr val="F002A6"/>
                </a:solidFill>
                <a:latin typeface="Century Gothic" panose="020B0502020202020204" pitchFamily="34" charset="0"/>
              </a:rPr>
              <a:t/>
            </a:r>
            <a:br>
              <a:rPr lang="en-ZA" altLang="en-US" sz="2700" dirty="0" smtClean="0">
                <a:solidFill>
                  <a:srgbClr val="F002A6"/>
                </a:solidFill>
                <a:latin typeface="Century Gothic" panose="020B0502020202020204" pitchFamily="34" charset="0"/>
              </a:rPr>
            </a:br>
            <a:r>
              <a:rPr lang="en-US" altLang="en-US" sz="2700" dirty="0" smtClean="0">
                <a:solidFill>
                  <a:srgbClr val="F002A6"/>
                </a:solidFill>
                <a:latin typeface="Century Gothic" panose="020B0502020202020204" pitchFamily="34" charset="0"/>
                <a:ea typeface="Times New Roman" panose="02020603050405020304" pitchFamily="18" charset="0"/>
                <a:cs typeface="Courier New" panose="02070309020205020404" pitchFamily="49" charset="0"/>
              </a:rPr>
              <a:t>• Oral health campaigns</a:t>
            </a:r>
            <a:r>
              <a:rPr lang="en-US" altLang="en-US" dirty="0" smtClean="0">
                <a:solidFill>
                  <a:srgbClr val="FE7CD6"/>
                </a:solidFill>
                <a:latin typeface="Century Gothic" panose="020B0502020202020204" pitchFamily="34" charset="0"/>
              </a:rPr>
              <a:t/>
            </a:r>
            <a:br>
              <a:rPr lang="en-US" altLang="en-US" dirty="0" smtClean="0">
                <a:solidFill>
                  <a:srgbClr val="FE7CD6"/>
                </a:solidFill>
                <a:latin typeface="Century Gothic" panose="020B0502020202020204" pitchFamily="34" charset="0"/>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endParaRPr dirty="0"/>
          </a:p>
        </p:txBody>
      </p:sp>
      <p:pic>
        <p:nvPicPr>
          <p:cNvPr id="117" name="Google Shape;117;p6"/>
          <p:cNvPicPr preferRelativeResize="0">
            <a:picLocks noGrp="1"/>
          </p:cNvPicPr>
          <p:nvPr>
            <p:ph type="pic" idx="2"/>
          </p:nvPr>
        </p:nvPicPr>
        <p:blipFill rotWithShape="1">
          <a:blip r:embed="rId3">
            <a:alphaModFix/>
          </a:blip>
          <a:srcRect t="30624" b="30624"/>
          <a:stretch/>
        </p:blipFill>
        <p:spPr>
          <a:xfrm>
            <a:off x="7294825" y="346771"/>
            <a:ext cx="4572000" cy="2362200"/>
          </a:xfrm>
          <a:prstGeom prst="rect">
            <a:avLst/>
          </a:prstGeom>
          <a:solidFill>
            <a:schemeClr val="lt2"/>
          </a:solidFill>
          <a:ln>
            <a:noFill/>
          </a:ln>
        </p:spPr>
      </p:pic>
      <p:pic>
        <p:nvPicPr>
          <p:cNvPr id="118" name="Google Shape;118;p6"/>
          <p:cNvPicPr preferRelativeResize="0">
            <a:picLocks noGrp="1"/>
          </p:cNvPicPr>
          <p:nvPr>
            <p:ph type="pic" idx="3"/>
          </p:nvPr>
        </p:nvPicPr>
        <p:blipFill rotWithShape="1">
          <a:blip r:embed="rId4">
            <a:alphaModFix/>
          </a:blip>
          <a:srcRect t="30624" b="30624"/>
          <a:stretch/>
        </p:blipFill>
        <p:spPr>
          <a:xfrm>
            <a:off x="8556858" y="3078166"/>
            <a:ext cx="3440361" cy="2362199"/>
          </a:xfrm>
          <a:prstGeom prst="rect">
            <a:avLst/>
          </a:prstGeom>
          <a:solidFill>
            <a:schemeClr val="lt2"/>
          </a:solidFill>
          <a:ln>
            <a:noFill/>
          </a:ln>
        </p:spPr>
      </p:pic>
      <p:pic>
        <p:nvPicPr>
          <p:cNvPr id="119" name="Google Shape;119;p6"/>
          <p:cNvPicPr preferRelativeResize="0"/>
          <p:nvPr/>
        </p:nvPicPr>
        <p:blipFill>
          <a:blip r:embed="rId5">
            <a:alphaModFix/>
          </a:blip>
          <a:stretch>
            <a:fillRect/>
          </a:stretch>
        </p:blipFill>
        <p:spPr>
          <a:xfrm>
            <a:off x="6855006" y="2704375"/>
            <a:ext cx="2458927" cy="3272476"/>
          </a:xfrm>
          <a:prstGeom prst="rect">
            <a:avLst/>
          </a:prstGeom>
          <a:noFill/>
          <a:ln>
            <a:noFill/>
          </a:ln>
        </p:spPr>
      </p:pic>
      <p:sp>
        <p:nvSpPr>
          <p:cNvPr id="3" name="Rectangle 2"/>
          <p:cNvSpPr/>
          <p:nvPr/>
        </p:nvSpPr>
        <p:spPr>
          <a:xfrm>
            <a:off x="374073" y="3180447"/>
            <a:ext cx="8701238" cy="400110"/>
          </a:xfrm>
          <a:prstGeom prst="rect">
            <a:avLst/>
          </a:prstGeom>
        </p:spPr>
        <p:txBody>
          <a:bodyPr wrap="square">
            <a:spAutoFit/>
          </a:bodyPr>
          <a:lstStyle/>
          <a:p>
            <a:pPr lvl="0" eaLnBrk="0" fontAlgn="base" hangingPunct="0">
              <a:spcBef>
                <a:spcPct val="0"/>
              </a:spcBef>
              <a:spcAft>
                <a:spcPct val="0"/>
              </a:spcAft>
              <a:buClrTx/>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US" altLang="en-US" sz="2000" b="1" dirty="0">
              <a:solidFill>
                <a:srgbClr val="A0E53B"/>
              </a:solidFill>
              <a:latin typeface="Century Gothic" panose="020B0502020202020204"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7232" y="2704375"/>
            <a:ext cx="3116689" cy="3272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2"/>
          <p:cNvSpPr txBox="1">
            <a:spLocks noGrp="1"/>
          </p:cNvSpPr>
          <p:nvPr>
            <p:ph type="title"/>
          </p:nvPr>
        </p:nvSpPr>
        <p:spPr>
          <a:xfrm>
            <a:off x="4721630" y="2053244"/>
            <a:ext cx="7470370" cy="27129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Quattrocento Sans"/>
              <a:buNone/>
            </a:pPr>
            <a:endParaRPr dirty="0"/>
          </a:p>
        </p:txBody>
      </p:sp>
      <p:sp>
        <p:nvSpPr>
          <p:cNvPr id="284" name="Google Shape;284;p12"/>
          <p:cNvSpPr txBox="1">
            <a:spLocks noGrp="1"/>
          </p:cNvSpPr>
          <p:nvPr>
            <p:ph type="body" idx="4294967295"/>
          </p:nvPr>
        </p:nvSpPr>
        <p:spPr>
          <a:xfrm>
            <a:off x="4721629" y="207819"/>
            <a:ext cx="7470371" cy="18454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800"/>
              <a:buNone/>
            </a:pPr>
            <a:r>
              <a:rPr lang="en-US" sz="4400" b="1" dirty="0" smtClean="0">
                <a:solidFill>
                  <a:srgbClr val="66236F"/>
                </a:solidFill>
                <a:latin typeface="Century Gothic" panose="020B0502020202020204" pitchFamily="34" charset="0"/>
              </a:rPr>
              <a:t>WANT WASTE</a:t>
            </a:r>
            <a:r>
              <a:rPr lang="en-US" sz="4000" b="1" dirty="0" smtClean="0">
                <a:solidFill>
                  <a:srgbClr val="66236F"/>
                </a:solidFill>
                <a:latin typeface="Century Gothic" panose="020B0502020202020204" pitchFamily="34" charset="0"/>
              </a:rPr>
              <a:t> – </a:t>
            </a:r>
            <a:r>
              <a:rPr lang="en-US" sz="4000" b="1" dirty="0" smtClean="0">
                <a:solidFill>
                  <a:srgbClr val="C976D4"/>
                </a:solidFill>
                <a:latin typeface="Century Gothic" panose="020B0502020202020204" pitchFamily="34" charset="0"/>
              </a:rPr>
              <a:t>Community &amp; Environment </a:t>
            </a:r>
            <a:endParaRPr sz="4000" b="1" dirty="0">
              <a:solidFill>
                <a:srgbClr val="C976D4"/>
              </a:solidFill>
              <a:latin typeface="Century Gothic" panose="020B0502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55" y="1852010"/>
            <a:ext cx="3646811" cy="3115434"/>
          </a:xfrm>
          <a:prstGeom prst="rect">
            <a:avLst/>
          </a:prstGeom>
        </p:spPr>
      </p:pic>
      <p:sp>
        <p:nvSpPr>
          <p:cNvPr id="4" name="Rectangle 3"/>
          <p:cNvSpPr/>
          <p:nvPr/>
        </p:nvSpPr>
        <p:spPr>
          <a:xfrm>
            <a:off x="4788131" y="4536000"/>
            <a:ext cx="7403869" cy="2308324"/>
          </a:xfrm>
          <a:prstGeom prst="rect">
            <a:avLst/>
          </a:prstGeom>
        </p:spPr>
        <p:txBody>
          <a:bodyPr wrap="square">
            <a:spAutoFit/>
          </a:bodyPr>
          <a:lstStyle/>
          <a:p>
            <a:pPr algn="ctr"/>
            <a:endParaRPr lang="en-US" sz="1800" dirty="0" smtClean="0">
              <a:solidFill>
                <a:srgbClr val="7030A0"/>
              </a:solidFill>
            </a:endParaRPr>
          </a:p>
          <a:p>
            <a:pPr algn="ctr"/>
            <a:endParaRPr lang="en-US" sz="1800" b="1" dirty="0" smtClean="0">
              <a:solidFill>
                <a:srgbClr val="7030A0"/>
              </a:solidFill>
              <a:latin typeface="Century Gothic" panose="020B0502020202020204" pitchFamily="34" charset="0"/>
            </a:endParaRPr>
          </a:p>
          <a:p>
            <a:r>
              <a:rPr lang="en-US" sz="1800" b="1" dirty="0" smtClean="0">
                <a:solidFill>
                  <a:srgbClr val="C976D4"/>
                </a:solidFill>
                <a:latin typeface="Century Gothic" panose="020B0502020202020204" pitchFamily="34" charset="0"/>
              </a:rPr>
              <a:t>Plastics </a:t>
            </a:r>
            <a:r>
              <a:rPr lang="en-US" sz="1800" b="1" dirty="0">
                <a:solidFill>
                  <a:srgbClr val="C976D4"/>
                </a:solidFill>
                <a:latin typeface="Century Gothic" panose="020B0502020202020204" pitchFamily="34" charset="0"/>
              </a:rPr>
              <a:t>cannot be burned away or broken down, and this calls for serious problems in the environment, including land, air, water and food pollution. </a:t>
            </a:r>
            <a:r>
              <a:rPr lang="en-US" sz="1800" b="1" dirty="0" smtClean="0">
                <a:solidFill>
                  <a:srgbClr val="C976D4"/>
                </a:solidFill>
                <a:latin typeface="Century Gothic" panose="020B0502020202020204" pitchFamily="34" charset="0"/>
              </a:rPr>
              <a:t>The children need to collect all the plastic laying around in their area and return to our </a:t>
            </a:r>
            <a:r>
              <a:rPr lang="en-US" sz="1800" b="1" dirty="0" err="1" smtClean="0">
                <a:solidFill>
                  <a:srgbClr val="C976D4"/>
                </a:solidFill>
                <a:latin typeface="Century Gothic" panose="020B0502020202020204" pitchFamily="34" charset="0"/>
              </a:rPr>
              <a:t>BoyZ</a:t>
            </a:r>
            <a:r>
              <a:rPr lang="en-US" sz="1800" b="1" dirty="0" smtClean="0">
                <a:solidFill>
                  <a:srgbClr val="C976D4"/>
                </a:solidFill>
                <a:latin typeface="Century Gothic" panose="020B0502020202020204" pitchFamily="34" charset="0"/>
              </a:rPr>
              <a:t> &amp; </a:t>
            </a:r>
            <a:r>
              <a:rPr lang="en-US" sz="1800" b="1" dirty="0" err="1" smtClean="0">
                <a:solidFill>
                  <a:srgbClr val="C976D4"/>
                </a:solidFill>
                <a:latin typeface="Century Gothic" panose="020B0502020202020204" pitchFamily="34" charset="0"/>
              </a:rPr>
              <a:t>GirlZ</a:t>
            </a:r>
            <a:r>
              <a:rPr lang="en-US" sz="1800" b="1" dirty="0" smtClean="0">
                <a:solidFill>
                  <a:srgbClr val="C976D4"/>
                </a:solidFill>
                <a:latin typeface="Century Gothic" panose="020B0502020202020204" pitchFamily="34" charset="0"/>
              </a:rPr>
              <a:t> Empowerment base, in order to receive a healthy meal.</a:t>
            </a:r>
          </a:p>
          <a:p>
            <a:r>
              <a:rPr lang="en-US" sz="1800" b="1" dirty="0" smtClean="0">
                <a:solidFill>
                  <a:srgbClr val="C976D4"/>
                </a:solidFill>
                <a:latin typeface="Century Gothic" panose="020B0502020202020204" pitchFamily="34" charset="0"/>
              </a:rPr>
              <a:t> This may be the only meal they have for their day !</a:t>
            </a:r>
            <a:endParaRPr lang="en-ZA" sz="1800" b="1" dirty="0">
              <a:solidFill>
                <a:srgbClr val="C976D4"/>
              </a:solidFill>
              <a:latin typeface="Century Gothic" panose="020B0502020202020204" pitchFamily="34"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0" t="32227" b="6479"/>
          <a:stretch/>
        </p:blipFill>
        <p:spPr>
          <a:xfrm>
            <a:off x="8364466" y="1852010"/>
            <a:ext cx="3827534" cy="3115434"/>
          </a:xfrm>
          <a:prstGeom prst="rect">
            <a:avLst/>
          </a:prstGeom>
        </p:spPr>
      </p:pic>
      <p:sp>
        <p:nvSpPr>
          <p:cNvPr id="5" name="Rectangle 4"/>
          <p:cNvSpPr/>
          <p:nvPr/>
        </p:nvSpPr>
        <p:spPr>
          <a:xfrm>
            <a:off x="5427387" y="3275112"/>
            <a:ext cx="1337226" cy="307777"/>
          </a:xfrm>
          <a:prstGeom prst="rect">
            <a:avLst/>
          </a:prstGeom>
        </p:spPr>
        <p:txBody>
          <a:bodyPr wrap="none">
            <a:spAutoFit/>
          </a:bodyPr>
          <a:lstStyle/>
          <a:p>
            <a:r>
              <a:rPr lang="en-US" b="1" dirty="0">
                <a:solidFill>
                  <a:srgbClr val="66236F"/>
                </a:solidFill>
                <a:latin typeface="Century Gothic" panose="020B0502020202020204" pitchFamily="34" charset="0"/>
              </a:rPr>
              <a:t>WANT WASTE</a:t>
            </a:r>
            <a:r>
              <a:rPr lang="en-US" sz="1200" b="1" dirty="0">
                <a:solidFill>
                  <a:srgbClr val="66236F"/>
                </a:solidFill>
                <a:latin typeface="Century Gothic" panose="020B0502020202020204" pitchFamily="34" charset="0"/>
              </a:rPr>
              <a:t> </a:t>
            </a:r>
            <a:endParaRPr lang="en-ZA" dirty="0"/>
          </a:p>
        </p:txBody>
      </p:sp>
      <p:sp>
        <p:nvSpPr>
          <p:cNvPr id="7" name="TextBox 6"/>
          <p:cNvSpPr txBox="1"/>
          <p:nvPr/>
        </p:nvSpPr>
        <p:spPr>
          <a:xfrm>
            <a:off x="-250853" y="2948061"/>
            <a:ext cx="5211271" cy="1077218"/>
          </a:xfrm>
          <a:prstGeom prst="rect">
            <a:avLst/>
          </a:prstGeom>
          <a:noFill/>
        </p:spPr>
        <p:txBody>
          <a:bodyPr wrap="square" rtlCol="0">
            <a:spAutoFit/>
          </a:bodyPr>
          <a:lstStyle/>
          <a:p>
            <a:pPr algn="ctr"/>
            <a:r>
              <a:rPr lang="en-US" sz="3200" b="1" dirty="0" smtClean="0">
                <a:solidFill>
                  <a:srgbClr val="66236F"/>
                </a:solidFill>
                <a:latin typeface="Century Gothic" panose="020B0502020202020204" pitchFamily="34" charset="0"/>
              </a:rPr>
              <a:t>WE BELIEVE IN HAND-UPS NOT HAND-OUTS</a:t>
            </a:r>
            <a:endParaRPr lang="en-ZA" sz="3200" dirty="0"/>
          </a:p>
        </p:txBody>
      </p:sp>
    </p:spTree>
    <p:extLst>
      <p:ext uri="{BB962C8B-B14F-4D97-AF65-F5344CB8AC3E}">
        <p14:creationId xmlns:p14="http://schemas.microsoft.com/office/powerpoint/2010/main" val="206420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g25fe096915a_0_109"/>
          <p:cNvPicPr preferRelativeResize="0"/>
          <p:nvPr/>
        </p:nvPicPr>
        <p:blipFill rotWithShape="1">
          <a:blip r:embed="rId3">
            <a:alphaModFix/>
          </a:blip>
          <a:srcRect/>
          <a:stretch/>
        </p:blipFill>
        <p:spPr>
          <a:xfrm>
            <a:off x="321276" y="16763"/>
            <a:ext cx="3793524" cy="2837647"/>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961" y="16763"/>
            <a:ext cx="3644283" cy="2930879"/>
          </a:xfrm>
          <a:prstGeom prst="rect">
            <a:avLst/>
          </a:prstGeom>
        </p:spPr>
      </p:pic>
      <p:sp>
        <p:nvSpPr>
          <p:cNvPr id="3" name="Rectangle 2"/>
          <p:cNvSpPr/>
          <p:nvPr/>
        </p:nvSpPr>
        <p:spPr>
          <a:xfrm>
            <a:off x="148283" y="3089189"/>
            <a:ext cx="3966517" cy="2533001"/>
          </a:xfrm>
          <a:prstGeom prst="rect">
            <a:avLst/>
          </a:prstGeom>
        </p:spPr>
        <p:txBody>
          <a:bodyPr wrap="square">
            <a:spAutoFit/>
          </a:bodyPr>
          <a:lstStyle/>
          <a:p>
            <a:pPr algn="ctr">
              <a:lnSpc>
                <a:spcPct val="107000"/>
              </a:lnSpc>
              <a:spcAft>
                <a:spcPts val="800"/>
              </a:spcAft>
            </a:pPr>
            <a:r>
              <a:rPr lang="en-US" sz="1600" b="1" dirty="0" smtClean="0">
                <a:solidFill>
                  <a:srgbClr val="3CB0BC"/>
                </a:solidFill>
                <a:latin typeface="Century Gothic" panose="020B0502020202020204" pitchFamily="34" charset="0"/>
                <a:ea typeface="Calibri" panose="020F0502020204030204" pitchFamily="34" charset="0"/>
                <a:cs typeface="Times New Roman" panose="02020603050405020304" pitchFamily="18" charset="0"/>
              </a:rPr>
              <a:t>Our </a:t>
            </a:r>
            <a:r>
              <a:rPr lang="en-US" sz="1600" b="1" dirty="0">
                <a:solidFill>
                  <a:srgbClr val="3CB0BC"/>
                </a:solidFill>
                <a:latin typeface="Century Gothic" panose="020B0502020202020204" pitchFamily="34" charset="0"/>
                <a:ea typeface="Calibri" panose="020F0502020204030204" pitchFamily="34" charset="0"/>
                <a:cs typeface="Times New Roman" panose="02020603050405020304" pitchFamily="18" charset="0"/>
              </a:rPr>
              <a:t>Mission</a:t>
            </a:r>
            <a:r>
              <a:rPr lang="en-US" sz="1600" dirty="0">
                <a:solidFill>
                  <a:srgbClr val="3CB0BC"/>
                </a:solidFill>
                <a:latin typeface="Century Gothic" panose="020B0502020202020204" pitchFamily="34" charset="0"/>
                <a:ea typeface="Calibri" panose="020F0502020204030204" pitchFamily="34" charset="0"/>
                <a:cs typeface="Times New Roman" panose="02020603050405020304" pitchFamily="18" charset="0"/>
              </a:rPr>
              <a:t>                                                                         </a:t>
            </a:r>
            <a:endParaRPr lang="en-ZA" sz="1600" dirty="0">
              <a:latin typeface="Century Gothic" panose="020B0502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b="1" dirty="0">
                <a:solidFill>
                  <a:srgbClr val="3CB0BC"/>
                </a:solidFill>
                <a:latin typeface="Century Gothic" panose="020B0502020202020204" pitchFamily="34" charset="0"/>
                <a:ea typeface="Calibri" panose="020F0502020204030204" pitchFamily="34" charset="0"/>
                <a:cs typeface="Times New Roman" panose="02020603050405020304" pitchFamily="18" charset="0"/>
              </a:rPr>
              <a:t>We are a foundation dedicated to enhancing the lives of underprivileged and ailing children in South Africa, striving to uplift their quality of life. Our primary focus is on delivering love, attention, education, sports, hygiene, recreation, and essential needs to </a:t>
            </a:r>
            <a:r>
              <a:rPr lang="en-US" b="1" dirty="0" smtClean="0">
                <a:solidFill>
                  <a:srgbClr val="3CB0BC"/>
                </a:solidFill>
                <a:latin typeface="Century Gothic" panose="020B0502020202020204" pitchFamily="34" charset="0"/>
                <a:ea typeface="Calibri" panose="020F0502020204030204" pitchFamily="34" charset="0"/>
                <a:cs typeface="Times New Roman" panose="02020603050405020304" pitchFamily="18" charset="0"/>
              </a:rPr>
              <a:t>children     </a:t>
            </a:r>
            <a:r>
              <a:rPr lang="en-US" b="1" dirty="0">
                <a:solidFill>
                  <a:srgbClr val="3CB0BC"/>
                </a:solidFill>
                <a:latin typeface="Century Gothic" panose="020B0502020202020204" pitchFamily="34" charset="0"/>
                <a:ea typeface="Calibri" panose="020F0502020204030204" pitchFamily="34" charset="0"/>
                <a:cs typeface="Times New Roman" panose="02020603050405020304" pitchFamily="18" charset="0"/>
              </a:rPr>
              <a:t>and youth in a secure environment, fostering genuine development and growth.</a:t>
            </a:r>
            <a:endParaRPr lang="en-ZA" dirty="0"/>
          </a:p>
        </p:txBody>
      </p:sp>
      <p:sp>
        <p:nvSpPr>
          <p:cNvPr id="5" name="Text Box 3"/>
          <p:cNvSpPr txBox="1">
            <a:spLocks noChangeArrowheads="1"/>
          </p:cNvSpPr>
          <p:nvPr/>
        </p:nvSpPr>
        <p:spPr bwMode="auto">
          <a:xfrm>
            <a:off x="8068960" y="3089188"/>
            <a:ext cx="4015947" cy="2533001"/>
          </a:xfrm>
          <a:prstGeom prst="rect">
            <a:avLst/>
          </a:prstGeom>
          <a:noFill/>
          <a:ln w="9525" algn="in">
            <a:solidFill>
              <a:srgbClr val="1DA2A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C00"/>
                  </a:outerShdw>
                </a:effectLst>
              </a14:hiddenEffects>
            </a:ext>
          </a:extLst>
        </p:spPr>
        <p:txBody>
          <a:bodyPr rot="0" vert="horz" wrap="square" lIns="36576" tIns="36576" rIns="36576" bIns="36576" anchor="t" anchorCtr="0" upright="1">
            <a:noAutofit/>
          </a:bodyPr>
          <a:lstStyle/>
          <a:p>
            <a:pPr algn="ctr">
              <a:lnSpc>
                <a:spcPct val="107000"/>
              </a:lnSpc>
              <a:spcAft>
                <a:spcPts val="800"/>
              </a:spcAft>
            </a:pPr>
            <a:r>
              <a:rPr lang="en-US" sz="1600" b="1" dirty="0">
                <a:solidFill>
                  <a:srgbClr val="1DA2A9"/>
                </a:solidFill>
                <a:effectLst/>
                <a:latin typeface="Century Gothic" panose="020B0502020202020204" pitchFamily="34" charset="0"/>
                <a:ea typeface="Calibri" panose="020F0502020204030204" pitchFamily="34" charset="0"/>
                <a:cs typeface="Times New Roman" panose="02020603050405020304" pitchFamily="18" charset="0"/>
              </a:rPr>
              <a:t>Our Mission</a:t>
            </a:r>
            <a:endParaRPr lang="en-ZA" sz="1600" dirty="0">
              <a:effectLst/>
              <a:latin typeface="Century Gothic" panose="020B0502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ZA" b="1" i="1" dirty="0">
                <a:solidFill>
                  <a:srgbClr val="000099"/>
                </a:solidFill>
                <a:effectLst/>
                <a:latin typeface="Century Gothic" panose="020B0502020202020204" pitchFamily="34" charset="0"/>
                <a:ea typeface="Calibri" panose="020F0502020204030204" pitchFamily="34" charset="0"/>
                <a:cs typeface="Times New Roman" panose="02020603050405020304" pitchFamily="18" charset="0"/>
              </a:rPr>
              <a:t>AFRICAN JEWEL VOLUNTEERING FOUNDATION is a NON-PROFIT ORGANISATION (NPO)that creates  an environment where we offer international volunteers with an </a:t>
            </a:r>
            <a:r>
              <a:rPr lang="en-ZA" b="1" i="1" dirty="0" smtClean="0">
                <a:solidFill>
                  <a:srgbClr val="000099"/>
                </a:solidFill>
                <a:effectLst/>
                <a:latin typeface="Century Gothic" panose="020B0502020202020204" pitchFamily="34" charset="0"/>
                <a:ea typeface="Calibri" panose="020F0502020204030204" pitchFamily="34" charset="0"/>
                <a:cs typeface="Times New Roman" panose="02020603050405020304" pitchFamily="18" charset="0"/>
              </a:rPr>
              <a:t>opportunity  </a:t>
            </a:r>
            <a:r>
              <a:rPr lang="en-ZA" b="1" i="1" dirty="0">
                <a:solidFill>
                  <a:srgbClr val="000099"/>
                </a:solidFill>
                <a:effectLst/>
                <a:latin typeface="Century Gothic" panose="020B0502020202020204" pitchFamily="34" charset="0"/>
                <a:ea typeface="Calibri" panose="020F0502020204030204" pitchFamily="34" charset="0"/>
                <a:cs typeface="Times New Roman" panose="02020603050405020304" pitchFamily="18" charset="0"/>
              </a:rPr>
              <a:t>to provide social assistance and innovative ideas to enrich our children’s well-being in South Africa and similarly, providing our volunteers with a memorable experience of the various cultures of our Rainbow Nation.”</a:t>
            </a:r>
            <a:endParaRPr lang="en-Z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4460792" y="1804085"/>
            <a:ext cx="3608170" cy="2229841"/>
          </a:xfrm>
          <a:prstGeom prst="rect">
            <a:avLst/>
          </a:prstGeom>
        </p:spPr>
        <p:txBody>
          <a:bodyPr wrap="square">
            <a:spAutoFit/>
          </a:bodyPr>
          <a:lstStyle/>
          <a:p>
            <a:pPr algn="ctr">
              <a:lnSpc>
                <a:spcPct val="115000"/>
              </a:lnSpc>
              <a:spcBef>
                <a:spcPts val="1200"/>
              </a:spcBef>
            </a:pPr>
            <a:r>
              <a:rPr lang="nn-NO" sz="1800" b="1" dirty="0">
                <a:solidFill>
                  <a:srgbClr val="FFC000"/>
                </a:solidFill>
                <a:latin typeface="Century Gothic" panose="020B0502020202020204" pitchFamily="34" charset="0"/>
              </a:rPr>
              <a:t> +27 72 430 1818 </a:t>
            </a:r>
            <a:r>
              <a:rPr lang="nn-NO" sz="1800" b="1" dirty="0">
                <a:solidFill>
                  <a:srgbClr val="2CF43A"/>
                </a:solidFill>
                <a:latin typeface="Century Gothic" panose="020B0502020202020204" pitchFamily="34" charset="0"/>
              </a:rPr>
              <a:t>  </a:t>
            </a:r>
          </a:p>
          <a:p>
            <a:pPr algn="ctr">
              <a:lnSpc>
                <a:spcPct val="115000"/>
              </a:lnSpc>
              <a:spcBef>
                <a:spcPts val="1200"/>
              </a:spcBef>
            </a:pPr>
            <a:r>
              <a:rPr lang="nn-NO" sz="1800" b="1" dirty="0" smtClean="0">
                <a:solidFill>
                  <a:srgbClr val="FFC000"/>
                </a:solidFill>
                <a:latin typeface="Century Gothic" panose="020B0502020202020204" pitchFamily="34" charset="0"/>
              </a:rPr>
              <a:t>big5@outofafricacf.org</a:t>
            </a:r>
          </a:p>
          <a:p>
            <a:pPr algn="ctr">
              <a:lnSpc>
                <a:spcPct val="115000"/>
              </a:lnSpc>
              <a:spcBef>
                <a:spcPts val="1200"/>
              </a:spcBef>
            </a:pPr>
            <a:r>
              <a:rPr lang="nn-NO" sz="1800" b="1" dirty="0" smtClean="0">
                <a:solidFill>
                  <a:srgbClr val="FFC000"/>
                </a:solidFill>
                <a:latin typeface="Century Gothic" panose="020B0502020202020204" pitchFamily="34" charset="0"/>
              </a:rPr>
              <a:t>outofafrica.org                                       </a:t>
            </a:r>
          </a:p>
          <a:p>
            <a:pPr algn="ctr">
              <a:lnSpc>
                <a:spcPct val="115000"/>
              </a:lnSpc>
              <a:spcBef>
                <a:spcPts val="1200"/>
              </a:spcBef>
            </a:pPr>
            <a:r>
              <a:rPr lang="nn-NO" sz="1800" b="1" dirty="0" smtClean="0">
                <a:solidFill>
                  <a:srgbClr val="FFC000"/>
                </a:solidFill>
                <a:latin typeface="Century Gothic" panose="020B0502020202020204" pitchFamily="34" charset="0"/>
              </a:rPr>
              <a:t>@</a:t>
            </a:r>
            <a:r>
              <a:rPr lang="nn-NO" sz="1800" b="1" dirty="0">
                <a:solidFill>
                  <a:srgbClr val="FFC000"/>
                </a:solidFill>
                <a:latin typeface="Century Gothic" panose="020B0502020202020204" pitchFamily="34" charset="0"/>
              </a:rPr>
              <a:t>outofafricafoundation</a:t>
            </a:r>
          </a:p>
          <a:p>
            <a:pPr algn="ctr">
              <a:lnSpc>
                <a:spcPct val="115000"/>
              </a:lnSpc>
              <a:spcBef>
                <a:spcPts val="1200"/>
              </a:spcBef>
            </a:pPr>
            <a:r>
              <a:rPr lang="nn-NO" b="1" dirty="0">
                <a:solidFill>
                  <a:srgbClr val="FFC000"/>
                </a:solidFill>
                <a:latin typeface="Century Gothic" panose="020B0502020202020204" pitchFamily="34" charset="0"/>
              </a:rPr>
              <a:t>                </a:t>
            </a:r>
            <a:endParaRPr lang="en-ZA" dirty="0"/>
          </a:p>
        </p:txBody>
      </p:sp>
      <p:sp>
        <p:nvSpPr>
          <p:cNvPr id="6" name="Rectangle 5"/>
          <p:cNvSpPr/>
          <p:nvPr/>
        </p:nvSpPr>
        <p:spPr>
          <a:xfrm>
            <a:off x="4250724" y="816983"/>
            <a:ext cx="4114799" cy="523220"/>
          </a:xfrm>
          <a:prstGeom prst="rect">
            <a:avLst/>
          </a:prstGeom>
        </p:spPr>
        <p:txBody>
          <a:bodyPr wrap="square">
            <a:spAutoFit/>
          </a:bodyPr>
          <a:lstStyle/>
          <a:p>
            <a:pPr algn="ctr"/>
            <a:r>
              <a:rPr lang="en-US" sz="2800" b="1" dirty="0">
                <a:solidFill>
                  <a:srgbClr val="FFC000"/>
                </a:solidFill>
                <a:latin typeface="Century Gothic" panose="020B0502020202020204" pitchFamily="34" charset="0"/>
              </a:rPr>
              <a:t>Contact Information</a:t>
            </a:r>
            <a:endParaRPr lang="en-ZA" sz="2800" b="1" dirty="0">
              <a:latin typeface="Century Gothic" panose="020B0502020202020204" pitchFamily="34" charset="0"/>
            </a:endParaRPr>
          </a:p>
        </p:txBody>
      </p:sp>
    </p:spTree>
    <p:extLst>
      <p:ext uri="{BB962C8B-B14F-4D97-AF65-F5344CB8AC3E}">
        <p14:creationId xmlns:p14="http://schemas.microsoft.com/office/powerpoint/2010/main" val="2229643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220717" y="1"/>
            <a:ext cx="11820232" cy="715390"/>
          </a:xfrm>
          <a:prstGeom prst="rect">
            <a:avLst/>
          </a:prstGeom>
          <a:noFill/>
          <a:ln>
            <a:noFill/>
          </a:ln>
        </p:spPr>
        <p:txBody>
          <a:bodyPr spcFirstLastPara="1" wrap="square" lIns="91425" tIns="45700" rIns="91425" bIns="45700" anchor="t" anchorCtr="0">
            <a:noAutofit/>
          </a:bodyPr>
          <a:lstStyle/>
          <a:p>
            <a:pPr algn="ctr">
              <a:spcBef>
                <a:spcPts val="0"/>
              </a:spcBef>
            </a:pPr>
            <a:r>
              <a:rPr lang="en-US" dirty="0" smtClean="0">
                <a:solidFill>
                  <a:srgbClr val="CA9002"/>
                </a:solidFill>
                <a:latin typeface="Century Gothic" panose="020B0502020202020204" pitchFamily="34" charset="0"/>
              </a:rPr>
              <a:t>EDUCATION &amp; SPORTS</a:t>
            </a:r>
            <a:endParaRPr dirty="0">
              <a:solidFill>
                <a:srgbClr val="CA9002"/>
              </a:solidFill>
              <a:latin typeface="Century Gothic" panose="020B0502020202020204" pitchFamily="34" charset="0"/>
            </a:endParaRPr>
          </a:p>
        </p:txBody>
      </p:sp>
      <p:pic>
        <p:nvPicPr>
          <p:cNvPr id="93" name="Google Shape;93;p3"/>
          <p:cNvPicPr preferRelativeResize="0"/>
          <p:nvPr/>
        </p:nvPicPr>
        <p:blipFill rotWithShape="1">
          <a:blip r:embed="rId3">
            <a:alphaModFix/>
          </a:blip>
          <a:srcRect/>
          <a:stretch/>
        </p:blipFill>
        <p:spPr>
          <a:xfrm>
            <a:off x="5209442" y="5936700"/>
            <a:ext cx="1292450" cy="921300"/>
          </a:xfrm>
          <a:prstGeom prst="rect">
            <a:avLst/>
          </a:prstGeom>
          <a:noFill/>
          <a:ln>
            <a:noFill/>
          </a:ln>
        </p:spPr>
      </p:pic>
      <p:sp>
        <p:nvSpPr>
          <p:cNvPr id="9" name="Rectangle 8"/>
          <p:cNvSpPr/>
          <p:nvPr/>
        </p:nvSpPr>
        <p:spPr>
          <a:xfrm>
            <a:off x="0" y="551793"/>
            <a:ext cx="12191999" cy="2862322"/>
          </a:xfrm>
          <a:prstGeom prst="rect">
            <a:avLst/>
          </a:prstGeom>
        </p:spPr>
        <p:txBody>
          <a:bodyPr wrap="square">
            <a:spAutoFit/>
          </a:bodyPr>
          <a:lstStyle/>
          <a:p>
            <a:r>
              <a:rPr lang="en-US" sz="1800" b="1" dirty="0" smtClean="0">
                <a:solidFill>
                  <a:srgbClr val="CA9002"/>
                </a:solidFill>
                <a:latin typeface="Century Gothic" panose="020B0502020202020204" pitchFamily="34" charset="0"/>
              </a:rPr>
              <a:t>Aftercare </a:t>
            </a:r>
            <a:r>
              <a:rPr lang="en-US" sz="1800" b="1" dirty="0">
                <a:solidFill>
                  <a:srgbClr val="CA9002"/>
                </a:solidFill>
                <a:latin typeface="Century Gothic" panose="020B0502020202020204" pitchFamily="34" charset="0"/>
              </a:rPr>
              <a:t>facility a huge hall for the youth to complete their homework and sporting </a:t>
            </a:r>
            <a:r>
              <a:rPr lang="en-US" sz="1800" b="1" dirty="0" smtClean="0">
                <a:solidFill>
                  <a:srgbClr val="CA9002"/>
                </a:solidFill>
                <a:latin typeface="Century Gothic" panose="020B0502020202020204" pitchFamily="34" charset="0"/>
              </a:rPr>
              <a:t>programs. </a:t>
            </a:r>
            <a:endParaRPr lang="en-US" sz="1800" b="1" dirty="0">
              <a:solidFill>
                <a:srgbClr val="CA9002"/>
              </a:solidFill>
              <a:latin typeface="Century Gothic" panose="020B0502020202020204" pitchFamily="34" charset="0"/>
            </a:endParaRPr>
          </a:p>
          <a:p>
            <a:r>
              <a:rPr lang="en-US" sz="1800" b="1" dirty="0" err="1">
                <a:solidFill>
                  <a:srgbClr val="CA9002"/>
                </a:solidFill>
                <a:latin typeface="Century Gothic" panose="020B0502020202020204" pitchFamily="34" charset="0"/>
              </a:rPr>
              <a:t>BoyZ</a:t>
            </a:r>
            <a:r>
              <a:rPr lang="en-US" sz="1800" b="1" dirty="0">
                <a:solidFill>
                  <a:srgbClr val="CA9002"/>
                </a:solidFill>
                <a:latin typeface="Century Gothic" panose="020B0502020202020204" pitchFamily="34" charset="0"/>
              </a:rPr>
              <a:t> &amp; </a:t>
            </a:r>
            <a:r>
              <a:rPr lang="en-US" sz="1800" b="1" dirty="0" err="1">
                <a:solidFill>
                  <a:srgbClr val="CA9002"/>
                </a:solidFill>
                <a:latin typeface="Century Gothic" panose="020B0502020202020204" pitchFamily="34" charset="0"/>
              </a:rPr>
              <a:t>GirlZ</a:t>
            </a:r>
            <a:r>
              <a:rPr lang="en-US" sz="1800" b="1" dirty="0">
                <a:solidFill>
                  <a:srgbClr val="CA9002"/>
                </a:solidFill>
                <a:latin typeface="Century Gothic" panose="020B0502020202020204" pitchFamily="34" charset="0"/>
              </a:rPr>
              <a:t> Empowerment project is at various different Safe Haven’s in </a:t>
            </a:r>
            <a:r>
              <a:rPr lang="en-US" sz="1800" b="1" dirty="0" smtClean="0">
                <a:solidFill>
                  <a:srgbClr val="CA9002"/>
                </a:solidFill>
                <a:latin typeface="Century Gothic" panose="020B0502020202020204" pitchFamily="34" charset="0"/>
              </a:rPr>
              <a:t>various </a:t>
            </a:r>
            <a:r>
              <a:rPr lang="en-US" sz="1800" b="1" dirty="0">
                <a:solidFill>
                  <a:srgbClr val="CA9002"/>
                </a:solidFill>
                <a:latin typeface="Century Gothic" panose="020B0502020202020204" pitchFamily="34" charset="0"/>
              </a:rPr>
              <a:t>areas of the Cape </a:t>
            </a:r>
            <a:r>
              <a:rPr lang="en-US" sz="1800" b="1" dirty="0" smtClean="0">
                <a:solidFill>
                  <a:srgbClr val="CA9002"/>
                </a:solidFill>
                <a:latin typeface="Century Gothic" panose="020B0502020202020204" pitchFamily="34" charset="0"/>
              </a:rPr>
              <a:t> -  (</a:t>
            </a:r>
            <a:r>
              <a:rPr lang="en-US" sz="1800" b="1" dirty="0">
                <a:solidFill>
                  <a:srgbClr val="CA9002"/>
                </a:solidFill>
                <a:latin typeface="Century Gothic" panose="020B0502020202020204" pitchFamily="34" charset="0"/>
              </a:rPr>
              <a:t>Atlantis, </a:t>
            </a:r>
            <a:r>
              <a:rPr lang="en-US" sz="1800" b="1" dirty="0" err="1" smtClean="0">
                <a:solidFill>
                  <a:srgbClr val="CA9002"/>
                </a:solidFill>
                <a:latin typeface="Century Gothic" panose="020B0502020202020204" pitchFamily="34" charset="0"/>
              </a:rPr>
              <a:t>Hout</a:t>
            </a:r>
            <a:r>
              <a:rPr lang="en-US" sz="1800" b="1" dirty="0" smtClean="0">
                <a:solidFill>
                  <a:srgbClr val="CA9002"/>
                </a:solidFill>
                <a:latin typeface="Century Gothic" panose="020B0502020202020204" pitchFamily="34" charset="0"/>
              </a:rPr>
              <a:t> Bay, </a:t>
            </a:r>
            <a:r>
              <a:rPr lang="en-US" sz="1800" b="1" dirty="0" err="1" smtClean="0">
                <a:solidFill>
                  <a:srgbClr val="CA9002"/>
                </a:solidFill>
                <a:latin typeface="Century Gothic" panose="020B0502020202020204" pitchFamily="34" charset="0"/>
              </a:rPr>
              <a:t>Langa</a:t>
            </a:r>
            <a:r>
              <a:rPr lang="en-US" sz="1800" b="1" dirty="0">
                <a:solidFill>
                  <a:srgbClr val="CA9002"/>
                </a:solidFill>
                <a:latin typeface="Century Gothic" panose="020B0502020202020204" pitchFamily="34" charset="0"/>
              </a:rPr>
              <a:t>, Faure/</a:t>
            </a:r>
            <a:r>
              <a:rPr lang="en-US" sz="1800" b="1" dirty="0" err="1">
                <a:solidFill>
                  <a:srgbClr val="CA9002"/>
                </a:solidFill>
                <a:latin typeface="Century Gothic" panose="020B0502020202020204" pitchFamily="34" charset="0"/>
              </a:rPr>
              <a:t>Mfuleni</a:t>
            </a:r>
            <a:r>
              <a:rPr lang="en-US" sz="1800" b="1" dirty="0">
                <a:solidFill>
                  <a:srgbClr val="CA9002"/>
                </a:solidFill>
                <a:latin typeface="Century Gothic" panose="020B0502020202020204" pitchFamily="34" charset="0"/>
              </a:rPr>
              <a:t>). The Safe Haven is </a:t>
            </a:r>
            <a:r>
              <a:rPr lang="en-US" sz="1800" b="1" dirty="0" smtClean="0">
                <a:solidFill>
                  <a:srgbClr val="CA9002"/>
                </a:solidFill>
                <a:latin typeface="Century Gothic" panose="020B0502020202020204" pitchFamily="34" charset="0"/>
              </a:rPr>
              <a:t>a </a:t>
            </a:r>
            <a:r>
              <a:rPr lang="en-US" sz="1800" b="1" i="1" dirty="0" smtClean="0">
                <a:solidFill>
                  <a:srgbClr val="CA9002"/>
                </a:solidFill>
                <a:latin typeface="Century Gothic" panose="020B0502020202020204" pitchFamily="34" charset="0"/>
              </a:rPr>
              <a:t>safe </a:t>
            </a:r>
            <a:r>
              <a:rPr lang="en-US" sz="1800" b="1" dirty="0" smtClean="0">
                <a:solidFill>
                  <a:srgbClr val="CA9002"/>
                </a:solidFill>
                <a:latin typeface="Century Gothic" panose="020B0502020202020204" pitchFamily="34" charset="0"/>
              </a:rPr>
              <a:t>after-school </a:t>
            </a:r>
            <a:r>
              <a:rPr lang="en-US" sz="1800" b="1" dirty="0">
                <a:solidFill>
                  <a:srgbClr val="CA9002"/>
                </a:solidFill>
                <a:latin typeface="Century Gothic" panose="020B0502020202020204" pitchFamily="34" charset="0"/>
              </a:rPr>
              <a:t>facility with great supervision for the youth between the ages of 6 – 20 years old. This means we offers a fully operational daily activities include after-school homework support, sports, art therapy and loads of games. </a:t>
            </a:r>
          </a:p>
          <a:p>
            <a:r>
              <a:rPr lang="en-US" sz="1800" b="1" dirty="0">
                <a:solidFill>
                  <a:srgbClr val="CA9002"/>
                </a:solidFill>
                <a:latin typeface="Century Gothic" panose="020B0502020202020204" pitchFamily="34" charset="0"/>
              </a:rPr>
              <a:t>We have developed many </a:t>
            </a:r>
            <a:r>
              <a:rPr lang="en-US" sz="1800" b="1" dirty="0" smtClean="0">
                <a:solidFill>
                  <a:srgbClr val="CA9002"/>
                </a:solidFill>
                <a:latin typeface="Century Gothic" panose="020B0502020202020204" pitchFamily="34" charset="0"/>
              </a:rPr>
              <a:t>programs </a:t>
            </a:r>
            <a:r>
              <a:rPr lang="en-US" sz="1800" b="1" dirty="0">
                <a:solidFill>
                  <a:srgbClr val="CA9002"/>
                </a:solidFill>
                <a:latin typeface="Century Gothic" panose="020B0502020202020204" pitchFamily="34" charset="0"/>
              </a:rPr>
              <a:t>that are really needed in the poorer communities. </a:t>
            </a:r>
          </a:p>
          <a:p>
            <a:r>
              <a:rPr lang="en-US" sz="1800" b="1" dirty="0">
                <a:solidFill>
                  <a:srgbClr val="CA9002"/>
                </a:solidFill>
                <a:latin typeface="Century Gothic" panose="020B0502020202020204" pitchFamily="34" charset="0"/>
              </a:rPr>
              <a:t>Hot nutritious meals are served, which could be the only meal the child receives. We do not do handouts BUT hand ups as they have to learn if they want something they need to work for it. Like doing a hours homework or cleaning up their community by picking up any plastic to recycle. </a:t>
            </a:r>
          </a:p>
          <a:p>
            <a:endParaRPr lang="en-ZA" sz="1800" b="1" dirty="0">
              <a:solidFill>
                <a:srgbClr val="CA9002"/>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114" t="10072" r="242" b="11670"/>
          <a:stretch/>
        </p:blipFill>
        <p:spPr>
          <a:xfrm>
            <a:off x="220717" y="3125781"/>
            <a:ext cx="5332652" cy="309924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035" y="3125781"/>
            <a:ext cx="5527057" cy="3036833"/>
          </a:xfrm>
          <a:prstGeom prst="rect">
            <a:avLst/>
          </a:prstGeom>
        </p:spPr>
      </p:pic>
    </p:spTree>
    <p:extLst>
      <p:ext uri="{BB962C8B-B14F-4D97-AF65-F5344CB8AC3E}">
        <p14:creationId xmlns:p14="http://schemas.microsoft.com/office/powerpoint/2010/main" val="20054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e5a2bfece1_0_55"/>
          <p:cNvSpPr txBox="1">
            <a:spLocks noGrp="1"/>
          </p:cNvSpPr>
          <p:nvPr>
            <p:ph type="title"/>
          </p:nvPr>
        </p:nvSpPr>
        <p:spPr>
          <a:xfrm>
            <a:off x="181303" y="173422"/>
            <a:ext cx="11908198" cy="646386"/>
          </a:xfrm>
          <a:prstGeom prst="rect">
            <a:avLst/>
          </a:prstGeom>
          <a:noFill/>
          <a:ln>
            <a:noFill/>
          </a:ln>
        </p:spPr>
        <p:txBody>
          <a:bodyPr spcFirstLastPara="1" wrap="square" lIns="91425" tIns="45700" rIns="91425" bIns="45700" anchor="t" anchorCtr="0">
            <a:noAutofit/>
          </a:bodyPr>
          <a:lstStyle/>
          <a:p>
            <a:pPr lvl="0">
              <a:spcBef>
                <a:spcPts val="0"/>
              </a:spcBef>
            </a:pPr>
            <a:r>
              <a:rPr lang="en-US" dirty="0" smtClean="0">
                <a:solidFill>
                  <a:srgbClr val="0070C0"/>
                </a:solidFill>
                <a:latin typeface="Century Gothic" panose="020B0502020202020204" pitchFamily="34" charset="0"/>
              </a:rPr>
              <a:t>  </a:t>
            </a:r>
            <a:r>
              <a:rPr lang="en-US" dirty="0" smtClean="0">
                <a:solidFill>
                  <a:srgbClr val="0091C4"/>
                </a:solidFill>
                <a:latin typeface="Century Gothic" panose="020B0502020202020204" pitchFamily="34" charset="0"/>
              </a:rPr>
              <a:t>MOBILE COMPUTER CLASSROOM - </a:t>
            </a:r>
            <a:r>
              <a:rPr lang="en-GB" dirty="0">
                <a:solidFill>
                  <a:srgbClr val="0091C4"/>
                </a:solidFill>
                <a:latin typeface="Century Gothic" panose="020B0502020202020204" pitchFamily="34" charset="0"/>
              </a:rPr>
              <a:t>Education</a:t>
            </a:r>
            <a:endParaRPr dirty="0">
              <a:solidFill>
                <a:srgbClr val="0091C4"/>
              </a:solidFill>
              <a:latin typeface="Century Gothic" panose="020B0502020202020204" pitchFamily="34" charset="0"/>
            </a:endParaRPr>
          </a:p>
        </p:txBody>
      </p:sp>
      <p:sp>
        <p:nvSpPr>
          <p:cNvPr id="9" name="Text Placeholder 8"/>
          <p:cNvSpPr>
            <a:spLocks noGrp="1"/>
          </p:cNvSpPr>
          <p:nvPr>
            <p:ph type="body" idx="1"/>
          </p:nvPr>
        </p:nvSpPr>
        <p:spPr>
          <a:xfrm>
            <a:off x="512380" y="693683"/>
            <a:ext cx="10720552" cy="2001391"/>
          </a:xfrm>
        </p:spPr>
        <p:txBody>
          <a:bodyPr/>
          <a:lstStyle/>
          <a:p>
            <a:pPr algn="ctr"/>
            <a:r>
              <a:rPr lang="en-GB" sz="2000" b="1" dirty="0">
                <a:solidFill>
                  <a:srgbClr val="0091C4"/>
                </a:solidFill>
                <a:latin typeface="Century Gothic" panose="020B0502020202020204" pitchFamily="34" charset="0"/>
              </a:rPr>
              <a:t>The </a:t>
            </a:r>
            <a:r>
              <a:rPr lang="en-US" sz="2000" b="1" dirty="0">
                <a:solidFill>
                  <a:srgbClr val="0091C4"/>
                </a:solidFill>
                <a:latin typeface="Century Gothic" panose="020B0502020202020204" pitchFamily="34" charset="0"/>
              </a:rPr>
              <a:t>“Mobile Computer Classroom” </a:t>
            </a:r>
            <a:r>
              <a:rPr lang="en-GB" sz="2000" b="1" dirty="0">
                <a:solidFill>
                  <a:srgbClr val="0091C4"/>
                </a:solidFill>
                <a:latin typeface="Century Gothic" panose="020B0502020202020204" pitchFamily="34" charset="0"/>
              </a:rPr>
              <a:t>is used </a:t>
            </a:r>
            <a:r>
              <a:rPr lang="en-GB" sz="2000" b="1" dirty="0" smtClean="0">
                <a:solidFill>
                  <a:srgbClr val="0091C4"/>
                </a:solidFill>
                <a:latin typeface="Century Gothic" panose="020B0502020202020204" pitchFamily="34" charset="0"/>
              </a:rPr>
              <a:t>for farm children and </a:t>
            </a:r>
            <a:r>
              <a:rPr lang="en-GB" sz="2000" b="1" dirty="0">
                <a:solidFill>
                  <a:srgbClr val="0091C4"/>
                </a:solidFill>
                <a:latin typeface="Century Gothic" panose="020B0502020202020204" pitchFamily="34" charset="0"/>
              </a:rPr>
              <a:t>young adults </a:t>
            </a:r>
            <a:r>
              <a:rPr lang="en-GB" sz="2000" b="1" dirty="0" smtClean="0">
                <a:solidFill>
                  <a:srgbClr val="0091C4"/>
                </a:solidFill>
                <a:latin typeface="Century Gothic" panose="020B0502020202020204" pitchFamily="34" charset="0"/>
              </a:rPr>
              <a:t>to </a:t>
            </a:r>
            <a:r>
              <a:rPr lang="en-GB" sz="2000" b="1" dirty="0">
                <a:solidFill>
                  <a:srgbClr val="0091C4"/>
                </a:solidFill>
                <a:latin typeface="Century Gothic" panose="020B0502020202020204" pitchFamily="34" charset="0"/>
              </a:rPr>
              <a:t>do research for their projects and </a:t>
            </a:r>
            <a:r>
              <a:rPr lang="en-GB" sz="2000" b="1" dirty="0" smtClean="0">
                <a:solidFill>
                  <a:srgbClr val="0091C4"/>
                </a:solidFill>
                <a:latin typeface="Century Gothic" panose="020B0502020202020204" pitchFamily="34" charset="0"/>
              </a:rPr>
              <a:t>homework before going home in the afternoons.                              No more excuses as to homework not being able to be done. After </a:t>
            </a:r>
            <a:r>
              <a:rPr lang="en-GB" sz="2000" b="1" dirty="0">
                <a:solidFill>
                  <a:srgbClr val="0091C4"/>
                </a:solidFill>
                <a:latin typeface="Century Gothic" panose="020B0502020202020204" pitchFamily="34" charset="0"/>
              </a:rPr>
              <a:t>these children </a:t>
            </a:r>
            <a:r>
              <a:rPr lang="en-GB" sz="2000" b="1" dirty="0" smtClean="0">
                <a:solidFill>
                  <a:srgbClr val="0091C4"/>
                </a:solidFill>
                <a:latin typeface="Century Gothic" panose="020B0502020202020204" pitchFamily="34" charset="0"/>
              </a:rPr>
              <a:t>                  have left </a:t>
            </a:r>
            <a:r>
              <a:rPr lang="en-GB" sz="2000" b="1" dirty="0">
                <a:solidFill>
                  <a:srgbClr val="0091C4"/>
                </a:solidFill>
                <a:latin typeface="Century Gothic" panose="020B0502020202020204" pitchFamily="34" charset="0"/>
              </a:rPr>
              <a:t>for home then the children that live at the City of Refuges will be able to </a:t>
            </a:r>
            <a:r>
              <a:rPr lang="en-GB" sz="2000" b="1" dirty="0" smtClean="0">
                <a:solidFill>
                  <a:srgbClr val="0091C4"/>
                </a:solidFill>
                <a:latin typeface="Century Gothic" panose="020B0502020202020204" pitchFamily="34" charset="0"/>
              </a:rPr>
              <a:t>                               do their home </a:t>
            </a:r>
            <a:r>
              <a:rPr lang="en-GB" sz="2000" b="1" dirty="0">
                <a:solidFill>
                  <a:srgbClr val="0091C4"/>
                </a:solidFill>
                <a:latin typeface="Century Gothic" panose="020B0502020202020204" pitchFamily="34" charset="0"/>
              </a:rPr>
              <a:t>before they have their dinner. </a:t>
            </a:r>
            <a:endParaRPr lang="en-ZA" sz="2000" b="1" dirty="0">
              <a:solidFill>
                <a:srgbClr val="0091C4"/>
              </a:solidFill>
              <a:latin typeface="Century Gothic" panose="020B0502020202020204" pitchFamily="34" charset="0"/>
            </a:endParaRPr>
          </a:p>
          <a:p>
            <a:pPr algn="ctr"/>
            <a:endParaRPr lang="en-ZA" dirty="0"/>
          </a:p>
        </p:txBody>
      </p:sp>
      <p:sp>
        <p:nvSpPr>
          <p:cNvPr id="10" name="SmartArt Placeholder 9"/>
          <p:cNvSpPr>
            <a:spLocks noGrp="1"/>
          </p:cNvSpPr>
          <p:nvPr>
            <p:ph type="dgm" idx="2"/>
          </p:nvPr>
        </p:nvSpPr>
        <p:spPr>
          <a:xfrm>
            <a:off x="0" y="2627696"/>
            <a:ext cx="12191999" cy="3368843"/>
          </a:xfrm>
        </p:spPr>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27696"/>
            <a:ext cx="4360244" cy="336884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099" y="2619274"/>
            <a:ext cx="4000899" cy="337726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0244" y="2627696"/>
            <a:ext cx="3830855" cy="3368843"/>
          </a:xfrm>
          <a:prstGeom prst="rect">
            <a:avLst/>
          </a:prstGeom>
        </p:spPr>
      </p:pic>
      <p:pic>
        <p:nvPicPr>
          <p:cNvPr id="8" name="Google Shape;187;g25fe096915a_0_76"/>
          <p:cNvPicPr preferRelativeResize="0"/>
          <p:nvPr/>
        </p:nvPicPr>
        <p:blipFill rotWithShape="1">
          <a:blip r:embed="rId6">
            <a:alphaModFix/>
          </a:blip>
          <a:srcRect/>
          <a:stretch/>
        </p:blipFill>
        <p:spPr>
          <a:xfrm>
            <a:off x="5489558" y="5894197"/>
            <a:ext cx="1456726" cy="1038425"/>
          </a:xfrm>
          <a:prstGeom prst="rect">
            <a:avLst/>
          </a:prstGeom>
          <a:noFill/>
          <a:ln>
            <a:noFill/>
          </a:ln>
        </p:spPr>
      </p:pic>
    </p:spTree>
    <p:extLst>
      <p:ext uri="{BB962C8B-B14F-4D97-AF65-F5344CB8AC3E}">
        <p14:creationId xmlns:p14="http://schemas.microsoft.com/office/powerpoint/2010/main" val="1793637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0" y="2"/>
            <a:ext cx="7725101" cy="693682"/>
          </a:xfrm>
          <a:prstGeom prst="rect">
            <a:avLst/>
          </a:prstGeom>
          <a:noFill/>
          <a:ln>
            <a:noFill/>
          </a:ln>
        </p:spPr>
        <p:txBody>
          <a:bodyPr spcFirstLastPara="1" wrap="square" lIns="91425" tIns="45700" rIns="91425" bIns="45700" anchor="t" anchorCtr="0">
            <a:normAutofit fontScale="90000"/>
          </a:bodyPr>
          <a:lstStyle/>
          <a:p>
            <a:pPr algn="ctr"/>
            <a:r>
              <a:rPr lang="en-US" sz="4400" dirty="0">
                <a:solidFill>
                  <a:srgbClr val="8D42C6"/>
                </a:solidFill>
                <a:latin typeface="Century Gothic" panose="020B0502020202020204" pitchFamily="34" charset="0"/>
              </a:rPr>
              <a:t>CAPE </a:t>
            </a:r>
            <a:r>
              <a:rPr lang="en-US" sz="4400" dirty="0" smtClean="0">
                <a:solidFill>
                  <a:srgbClr val="8D42C6"/>
                </a:solidFill>
                <a:latin typeface="Century Gothic" panose="020B0502020202020204" pitchFamily="34" charset="0"/>
              </a:rPr>
              <a:t>TOWN                     </a:t>
            </a:r>
            <a:r>
              <a:rPr lang="en-US" dirty="0" smtClean="0">
                <a:solidFill>
                  <a:srgbClr val="8D42C6"/>
                </a:solidFill>
                <a:latin typeface="Century Gothic" panose="020B0502020202020204" pitchFamily="34" charset="0"/>
              </a:rPr>
              <a:t/>
            </a:r>
            <a:br>
              <a:rPr lang="en-US" dirty="0" smtClean="0">
                <a:solidFill>
                  <a:srgbClr val="8D42C6"/>
                </a:solidFill>
                <a:latin typeface="Century Gothic" panose="020B0502020202020204" pitchFamily="34" charset="0"/>
              </a:rPr>
            </a:br>
            <a:r>
              <a:rPr lang="en-US" dirty="0" smtClean="0">
                <a:solidFill>
                  <a:srgbClr val="DD421D"/>
                </a:solidFill>
                <a:latin typeface="Century Gothic" panose="020B0502020202020204" pitchFamily="34" charset="0"/>
              </a:rPr>
              <a:t/>
            </a:r>
            <a:br>
              <a:rPr lang="en-US" dirty="0" smtClean="0">
                <a:solidFill>
                  <a:srgbClr val="DD421D"/>
                </a:solidFill>
                <a:latin typeface="Century Gothic" panose="020B0502020202020204" pitchFamily="34" charset="0"/>
              </a:rPr>
            </a:br>
            <a:r>
              <a:rPr lang="en-US" dirty="0">
                <a:solidFill>
                  <a:srgbClr val="DD421D"/>
                </a:solidFill>
                <a:latin typeface="Century Gothic" panose="020B0502020202020204" pitchFamily="34" charset="0"/>
              </a:rPr>
              <a:t/>
            </a:r>
            <a:br>
              <a:rPr lang="en-US" dirty="0">
                <a:solidFill>
                  <a:srgbClr val="DD421D"/>
                </a:solidFill>
                <a:latin typeface="Century Gothic" panose="020B0502020202020204" pitchFamily="34" charset="0"/>
              </a:rPr>
            </a:br>
            <a:r>
              <a:rPr lang="en-US" b="0" dirty="0" smtClean="0">
                <a:solidFill>
                  <a:srgbClr val="DD421D"/>
                </a:solidFill>
              </a:rPr>
              <a:t/>
            </a:r>
            <a:br>
              <a:rPr lang="en-US" b="0" dirty="0" smtClean="0">
                <a:solidFill>
                  <a:srgbClr val="DD421D"/>
                </a:solidFill>
              </a:rPr>
            </a:br>
            <a:r>
              <a:rPr lang="en-US" b="0" dirty="0" smtClean="0">
                <a:solidFill>
                  <a:srgbClr val="DD421D"/>
                </a:solidFill>
              </a:rPr>
              <a:t/>
            </a:r>
            <a:br>
              <a:rPr lang="en-US" b="0" dirty="0" smtClean="0">
                <a:solidFill>
                  <a:srgbClr val="DD421D"/>
                </a:solidFill>
              </a:rPr>
            </a:br>
            <a:r>
              <a:rPr lang="en-US" b="0" dirty="0">
                <a:solidFill>
                  <a:srgbClr val="DD421D"/>
                </a:solidFill>
              </a:rPr>
              <a:t/>
            </a:r>
            <a:br>
              <a:rPr lang="en-US" b="0" dirty="0">
                <a:solidFill>
                  <a:srgbClr val="DD421D"/>
                </a:solidFill>
              </a:rPr>
            </a:br>
            <a:r>
              <a:rPr lang="en-US" b="0" dirty="0" smtClean="0"/>
              <a:t/>
            </a:r>
            <a:br>
              <a:rPr lang="en-US" b="0" dirty="0" smtClean="0"/>
            </a:br>
            <a:r>
              <a:rPr lang="en-US" b="0" dirty="0" smtClean="0"/>
              <a:t/>
            </a:r>
            <a:br>
              <a:rPr lang="en-US" b="0" dirty="0" smtClean="0"/>
            </a:br>
            <a:r>
              <a:rPr lang="en-US" b="0" dirty="0"/>
              <a:t/>
            </a:r>
            <a:br>
              <a:rPr lang="en-US" b="0" dirty="0"/>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t/>
            </a:r>
            <a:br>
              <a:rPr lang="en-US" altLang="en-US" dirty="0" smtClean="0">
                <a:solidFill>
                  <a:srgbClr val="A0E53B"/>
                </a:solidFill>
                <a:latin typeface="Century Gothic" panose="020B0502020202020204" pitchFamily="34" charset="0"/>
                <a:ea typeface="Calibri" panose="020F0502020204030204" pitchFamily="34" charset="0"/>
                <a:cs typeface="Courier New" panose="02070309020205020404" pitchFamily="49" charset="0"/>
                <a:sym typeface="Wingdings" panose="05000000000000000000" pitchFamily="2" charset="2"/>
              </a:rPr>
            </a:br>
            <a:endParaRPr dirty="0"/>
          </a:p>
        </p:txBody>
      </p:sp>
      <p:sp>
        <p:nvSpPr>
          <p:cNvPr id="5" name="TextBox 4"/>
          <p:cNvSpPr txBox="1"/>
          <p:nvPr/>
        </p:nvSpPr>
        <p:spPr>
          <a:xfrm>
            <a:off x="-86496" y="1497931"/>
            <a:ext cx="5165124" cy="4124206"/>
          </a:xfrm>
          <a:prstGeom prst="rect">
            <a:avLst/>
          </a:prstGeom>
          <a:noFill/>
        </p:spPr>
        <p:txBody>
          <a:bodyPr wrap="square" rtlCol="0">
            <a:spAutoFit/>
          </a:bodyPr>
          <a:lstStyle/>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Data Marketing</a:t>
            </a:r>
          </a:p>
          <a:p>
            <a:pPr marL="285750" indent="-285750">
              <a:buFont typeface="Wingdings" panose="05000000000000000000" pitchFamily="2" charset="2"/>
              <a:buChar char="v"/>
            </a:pPr>
            <a:r>
              <a:rPr lang="en-US" sz="2000" b="1" dirty="0">
                <a:solidFill>
                  <a:srgbClr val="8D42C6"/>
                </a:solidFill>
                <a:latin typeface="Century Gothic" panose="020B0502020202020204" pitchFamily="34" charset="0"/>
              </a:rPr>
              <a:t>Online Education and Training</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Sports Science</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Consulting </a:t>
            </a:r>
            <a:r>
              <a:rPr lang="en-US" sz="2000" b="1" dirty="0">
                <a:solidFill>
                  <a:srgbClr val="8D42C6"/>
                </a:solidFill>
                <a:latin typeface="Century Gothic" panose="020B0502020202020204" pitchFamily="34" charset="0"/>
              </a:rPr>
              <a:t>Services</a:t>
            </a:r>
          </a:p>
          <a:p>
            <a:pPr marL="285750" indent="-285750">
              <a:buFont typeface="Wingdings" panose="05000000000000000000" pitchFamily="2" charset="2"/>
              <a:buChar char="v"/>
            </a:pPr>
            <a:r>
              <a:rPr lang="en-US" sz="2000" b="1" dirty="0">
                <a:solidFill>
                  <a:srgbClr val="8D42C6"/>
                </a:solidFill>
                <a:latin typeface="Century Gothic" panose="020B0502020202020204" pitchFamily="34" charset="0"/>
              </a:rPr>
              <a:t>Cybersecurity</a:t>
            </a:r>
          </a:p>
          <a:p>
            <a:pPr marL="285750" indent="-285750">
              <a:buFont typeface="Wingdings" panose="05000000000000000000" pitchFamily="2" charset="2"/>
              <a:buChar char="v"/>
            </a:pPr>
            <a:r>
              <a:rPr lang="en-US" sz="2000" b="1" dirty="0">
                <a:solidFill>
                  <a:srgbClr val="8D42C6"/>
                </a:solidFill>
                <a:latin typeface="Century Gothic" panose="020B0502020202020204" pitchFamily="34" charset="0"/>
              </a:rPr>
              <a:t>Healthcare </a:t>
            </a:r>
            <a:r>
              <a:rPr lang="en-US" sz="2000" b="1" dirty="0" smtClean="0">
                <a:solidFill>
                  <a:srgbClr val="8D42C6"/>
                </a:solidFill>
                <a:latin typeface="Century Gothic" panose="020B0502020202020204" pitchFamily="34" charset="0"/>
              </a:rPr>
              <a:t>Services</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Art Therapy </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Renewable </a:t>
            </a:r>
            <a:r>
              <a:rPr lang="en-US" sz="2000" b="1" dirty="0">
                <a:solidFill>
                  <a:srgbClr val="8D42C6"/>
                </a:solidFill>
                <a:latin typeface="Century Gothic" panose="020B0502020202020204" pitchFamily="34" charset="0"/>
              </a:rPr>
              <a:t>Energy </a:t>
            </a:r>
            <a:r>
              <a:rPr lang="en-US" sz="2000" b="1" dirty="0" smtClean="0">
                <a:solidFill>
                  <a:srgbClr val="8D42C6"/>
                </a:solidFill>
                <a:latin typeface="Century Gothic" panose="020B0502020202020204" pitchFamily="34" charset="0"/>
              </a:rPr>
              <a:t>Solutions</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Delivery Services</a:t>
            </a:r>
          </a:p>
          <a:p>
            <a:pPr marL="285750" indent="-285750">
              <a:buFont typeface="Wingdings" panose="05000000000000000000" pitchFamily="2" charset="2"/>
              <a:buChar char="v"/>
            </a:pPr>
            <a:r>
              <a:rPr lang="en-US" sz="2000" b="1" dirty="0" smtClean="0">
                <a:solidFill>
                  <a:srgbClr val="8D42C6"/>
                </a:solidFill>
                <a:latin typeface="Century Gothic" panose="020B0502020202020204" pitchFamily="34" charset="0"/>
              </a:rPr>
              <a:t>Waste </a:t>
            </a:r>
            <a:r>
              <a:rPr lang="en-US" sz="2000" b="1" dirty="0">
                <a:solidFill>
                  <a:srgbClr val="8D42C6"/>
                </a:solidFill>
                <a:latin typeface="Century Gothic" panose="020B0502020202020204" pitchFamily="34" charset="0"/>
              </a:rPr>
              <a:t>Management and Recycling with Eco-Friendly </a:t>
            </a:r>
            <a:r>
              <a:rPr lang="en-US" sz="2000" b="1" dirty="0" smtClean="0">
                <a:solidFill>
                  <a:srgbClr val="8D42C6"/>
                </a:solidFill>
                <a:latin typeface="Century Gothic" panose="020B0502020202020204" pitchFamily="34" charset="0"/>
              </a:rPr>
              <a:t>Packaging</a:t>
            </a:r>
          </a:p>
          <a:p>
            <a:r>
              <a:rPr lang="en-US" dirty="0"/>
              <a:t/>
            </a:r>
            <a:br>
              <a:rPr lang="en-US" dirty="0"/>
            </a:br>
            <a:r>
              <a:rPr lang="en-US" dirty="0"/>
              <a:t/>
            </a:r>
            <a:br>
              <a:rPr lang="en-US" dirty="0"/>
            </a:br>
            <a:endParaRPr lang="en-US" dirty="0" smtClean="0"/>
          </a:p>
        </p:txBody>
      </p:sp>
      <p:sp>
        <p:nvSpPr>
          <p:cNvPr id="8" name="Rectangle 7"/>
          <p:cNvSpPr/>
          <p:nvPr/>
        </p:nvSpPr>
        <p:spPr>
          <a:xfrm>
            <a:off x="1" y="864975"/>
            <a:ext cx="7832833" cy="461665"/>
          </a:xfrm>
          <a:prstGeom prst="rect">
            <a:avLst/>
          </a:prstGeom>
        </p:spPr>
        <p:txBody>
          <a:bodyPr wrap="square">
            <a:spAutoFit/>
          </a:bodyPr>
          <a:lstStyle/>
          <a:p>
            <a:r>
              <a:rPr lang="en-US" sz="2400" b="1" dirty="0">
                <a:solidFill>
                  <a:srgbClr val="8D42C6"/>
                </a:solidFill>
                <a:latin typeface="Century Gothic" panose="020B0502020202020204" pitchFamily="34" charset="0"/>
              </a:rPr>
              <a:t>No1 CITY for entrepreneurs in South Africa</a:t>
            </a:r>
            <a:r>
              <a:rPr lang="en-US" sz="2400" b="1" dirty="0" smtClean="0">
                <a:solidFill>
                  <a:srgbClr val="8D42C6"/>
                </a:solidFill>
                <a:latin typeface="Century Gothic" panose="020B0502020202020204" pitchFamily="34" charset="0"/>
              </a:rPr>
              <a:t>?</a:t>
            </a:r>
            <a:endParaRPr lang="en-ZA" sz="2400" b="1" dirty="0">
              <a:solidFill>
                <a:srgbClr val="8D42C6"/>
              </a:solidFill>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5632"/>
          <a:stretch/>
        </p:blipFill>
        <p:spPr>
          <a:xfrm rot="5400000">
            <a:off x="6776543" y="1056291"/>
            <a:ext cx="6471748" cy="435916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1583"/>
          <a:stretch/>
        </p:blipFill>
        <p:spPr>
          <a:xfrm>
            <a:off x="4703550" y="3124711"/>
            <a:ext cx="3896272" cy="3733289"/>
          </a:xfrm>
          <a:prstGeom prst="rect">
            <a:avLst/>
          </a:prstGeom>
        </p:spPr>
      </p:pic>
    </p:spTree>
    <p:extLst>
      <p:ext uri="{BB962C8B-B14F-4D97-AF65-F5344CB8AC3E}">
        <p14:creationId xmlns:p14="http://schemas.microsoft.com/office/powerpoint/2010/main" val="133696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2"/>
          <p:cNvSpPr txBox="1">
            <a:spLocks noGrp="1"/>
          </p:cNvSpPr>
          <p:nvPr>
            <p:ph type="title"/>
          </p:nvPr>
        </p:nvSpPr>
        <p:spPr>
          <a:xfrm>
            <a:off x="-72828" y="70945"/>
            <a:ext cx="7900407" cy="63432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4000"/>
              <a:buFont typeface="Quattrocento Sans"/>
              <a:buNone/>
            </a:pPr>
            <a:r>
              <a:rPr lang="en-US" dirty="0" smtClean="0">
                <a:solidFill>
                  <a:srgbClr val="C00000"/>
                </a:solidFill>
                <a:latin typeface="Century Gothic" panose="020B0502020202020204" pitchFamily="34" charset="0"/>
              </a:rPr>
              <a:t>CODING PROJECT - Education</a:t>
            </a:r>
            <a:endParaRPr dirty="0">
              <a:solidFill>
                <a:srgbClr val="C00000"/>
              </a:solidFill>
              <a:latin typeface="Century Gothic" panose="020B0502020202020204" pitchFamily="34" charset="0"/>
            </a:endParaRPr>
          </a:p>
        </p:txBody>
      </p:sp>
      <p:sp>
        <p:nvSpPr>
          <p:cNvPr id="284" name="Google Shape;284;p1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800"/>
              <a:buNone/>
            </a:pPr>
            <a:endParaRPr dirty="0"/>
          </a:p>
          <a:p>
            <a:pPr marL="0" lvl="0" indent="0" algn="l" rtl="0">
              <a:lnSpc>
                <a:spcPct val="100000"/>
              </a:lnSpc>
              <a:spcBef>
                <a:spcPts val="1000"/>
              </a:spcBef>
              <a:spcAft>
                <a:spcPts val="0"/>
              </a:spcAft>
              <a:buClr>
                <a:schemeClr val="dk1"/>
              </a:buClr>
              <a:buSzPts val="1800"/>
              <a:buNone/>
            </a:pPr>
            <a:endParaRPr dirty="0"/>
          </a:p>
        </p:txBody>
      </p:sp>
      <p:sp>
        <p:nvSpPr>
          <p:cNvPr id="2" name="Rectangle 1"/>
          <p:cNvSpPr/>
          <p:nvPr/>
        </p:nvSpPr>
        <p:spPr>
          <a:xfrm>
            <a:off x="228601" y="953815"/>
            <a:ext cx="7086600" cy="2277547"/>
          </a:xfrm>
          <a:prstGeom prst="rect">
            <a:avLst/>
          </a:prstGeom>
        </p:spPr>
        <p:txBody>
          <a:bodyPr wrap="square">
            <a:spAutoFit/>
          </a:bodyPr>
          <a:lstStyle/>
          <a:p>
            <a:r>
              <a:rPr lang="en-GB" sz="1600" b="1" dirty="0" smtClean="0">
                <a:solidFill>
                  <a:srgbClr val="C00000"/>
                </a:solidFill>
                <a:latin typeface="Century Gothic" panose="020B0502020202020204" pitchFamily="34" charset="0"/>
              </a:rPr>
              <a:t>We </a:t>
            </a:r>
            <a:r>
              <a:rPr lang="en-GB" sz="1600" b="1" dirty="0">
                <a:solidFill>
                  <a:srgbClr val="C00000"/>
                </a:solidFill>
                <a:latin typeface="Century Gothic" panose="020B0502020202020204" pitchFamily="34" charset="0"/>
              </a:rPr>
              <a:t>believe the implications of this ‘revolution’ are huge – impacting education, inequality, employment and economic growth. Obviously, knowing how to code and do it well is in high demand. But it can be challenging to know where to start building your skills. Earlier in 2018 – the job of software developer was named the best job to have by U.S. News &amp; World </a:t>
            </a:r>
            <a:r>
              <a:rPr lang="en-GB" sz="1600" b="1" dirty="0" smtClean="0">
                <a:solidFill>
                  <a:srgbClr val="C00000"/>
                </a:solidFill>
                <a:latin typeface="Century Gothic" panose="020B0502020202020204" pitchFamily="34" charset="0"/>
              </a:rPr>
              <a:t>Report</a:t>
            </a:r>
          </a:p>
          <a:p>
            <a:pPr fontAlgn="base"/>
            <a:r>
              <a:rPr lang="en-GB" sz="1600" b="1" dirty="0">
                <a:solidFill>
                  <a:srgbClr val="C00000"/>
                </a:solidFill>
                <a:latin typeface="Century Gothic" panose="020B0502020202020204" pitchFamily="34" charset="0"/>
              </a:rPr>
              <a:t>If you know how to code, you can get a high-paying job.</a:t>
            </a:r>
            <a:endParaRPr lang="en-ZA" sz="1600" b="1" dirty="0">
              <a:solidFill>
                <a:srgbClr val="C00000"/>
              </a:solidFill>
              <a:latin typeface="Century Gothic" panose="020B0502020202020204" pitchFamily="34" charset="0"/>
            </a:endParaRPr>
          </a:p>
          <a:p>
            <a:r>
              <a:rPr lang="en-ZA" sz="1600" dirty="0">
                <a:latin typeface="Century Gothic" panose="020B0502020202020204" pitchFamily="34" charset="0"/>
              </a:rPr>
              <a:t> </a:t>
            </a:r>
          </a:p>
          <a:p>
            <a:endParaRPr lang="en-ZA" dirty="0"/>
          </a:p>
        </p:txBody>
      </p:sp>
      <p:sp>
        <p:nvSpPr>
          <p:cNvPr id="3" name="Rectangle 2"/>
          <p:cNvSpPr/>
          <p:nvPr/>
        </p:nvSpPr>
        <p:spPr>
          <a:xfrm>
            <a:off x="169933" y="4812687"/>
            <a:ext cx="7069067" cy="1785104"/>
          </a:xfrm>
          <a:prstGeom prst="rect">
            <a:avLst/>
          </a:prstGeom>
        </p:spPr>
        <p:txBody>
          <a:bodyPr wrap="square">
            <a:spAutoFit/>
          </a:bodyPr>
          <a:lstStyle/>
          <a:p>
            <a:pPr fontAlgn="base">
              <a:spcBef>
                <a:spcPts val="300"/>
              </a:spcBef>
              <a:spcAft>
                <a:spcPts val="300"/>
              </a:spcAft>
            </a:pPr>
            <a:endParaRPr lang="en-GB" sz="1800" b="1" dirty="0" smtClean="0">
              <a:solidFill>
                <a:srgbClr val="C00000"/>
              </a:solidFill>
              <a:latin typeface="Century Gothic" panose="020B0502020202020204" pitchFamily="34" charset="0"/>
              <a:ea typeface="Times New Roman" panose="02020603050405020304" pitchFamily="18" charset="0"/>
              <a:cs typeface="Helvetica" panose="020B0604020202020204" pitchFamily="34" charset="0"/>
            </a:endParaRPr>
          </a:p>
          <a:p>
            <a:pPr fontAlgn="base">
              <a:spcBef>
                <a:spcPts val="300"/>
              </a:spcBef>
              <a:spcAft>
                <a:spcPts val="300"/>
              </a:spcAft>
            </a:pPr>
            <a:r>
              <a:rPr lang="en-GB" sz="1800" b="1" dirty="0" smtClean="0">
                <a:solidFill>
                  <a:srgbClr val="C00000"/>
                </a:solidFill>
                <a:latin typeface="Century Gothic" panose="020B0502020202020204" pitchFamily="34" charset="0"/>
                <a:ea typeface="Times New Roman" panose="02020603050405020304" pitchFamily="18" charset="0"/>
                <a:cs typeface="Helvetica" panose="020B0604020202020204" pitchFamily="34" charset="0"/>
              </a:rPr>
              <a:t>Coder </a:t>
            </a:r>
            <a:r>
              <a:rPr lang="en-GB" sz="1800" b="1" dirty="0">
                <a:solidFill>
                  <a:srgbClr val="C00000"/>
                </a:solidFill>
                <a:latin typeface="Century Gothic" panose="020B0502020202020204" pitchFamily="34" charset="0"/>
                <a:ea typeface="Times New Roman" panose="02020603050405020304" pitchFamily="18" charset="0"/>
                <a:cs typeface="Helvetica" panose="020B0604020202020204" pitchFamily="34" charset="0"/>
              </a:rPr>
              <a:t>Dojo</a:t>
            </a:r>
            <a:endParaRPr lang="en-ZA" sz="1800" b="1" dirty="0">
              <a:solidFill>
                <a:srgbClr val="C00000"/>
              </a:solidFill>
              <a:latin typeface="Century Gothic" panose="020B0502020202020204" pitchFamily="34" charset="0"/>
              <a:ea typeface="MS Mincho"/>
              <a:cs typeface="Times New Roman" panose="02020603050405020304" pitchFamily="18" charset="0"/>
            </a:endParaRPr>
          </a:p>
          <a:p>
            <a:pPr fontAlgn="base">
              <a:spcBef>
                <a:spcPts val="300"/>
              </a:spcBef>
              <a:spcAft>
                <a:spcPts val="300"/>
              </a:spcAft>
            </a:pPr>
            <a:r>
              <a:rPr lang="en-GB" sz="1600" b="1" dirty="0" err="1">
                <a:solidFill>
                  <a:srgbClr val="C00000"/>
                </a:solidFill>
                <a:latin typeface="Century Gothic" panose="020B0502020202020204" pitchFamily="34" charset="0"/>
                <a:ea typeface="Times New Roman" panose="02020603050405020304" pitchFamily="18" charset="0"/>
                <a:cs typeface="Helvetica" panose="020B0604020202020204" pitchFamily="34" charset="0"/>
              </a:rPr>
              <a:t>CoderDojo</a:t>
            </a:r>
            <a:r>
              <a:rPr lang="en-GB" sz="1600" b="1" dirty="0">
                <a:solidFill>
                  <a:srgbClr val="C00000"/>
                </a:solidFill>
                <a:latin typeface="Century Gothic" panose="020B0502020202020204" pitchFamily="34" charset="0"/>
                <a:ea typeface="Times New Roman" panose="02020603050405020304" pitchFamily="18" charset="0"/>
                <a:cs typeface="Helvetica" panose="020B0604020202020204" pitchFamily="34" charset="0"/>
              </a:rPr>
              <a:t> is a global volunteer-led community of free programming clubs for young people between 7 and 17, where they can learn to code, build a website, create an app or a game, and explore technology in an informal, creative, and social environment.</a:t>
            </a:r>
            <a:endParaRPr lang="en-ZA" sz="1600" b="1" dirty="0">
              <a:solidFill>
                <a:srgbClr val="C00000"/>
              </a:solidFill>
              <a:effectLst/>
              <a:latin typeface="Century Gothic" panose="020B0502020202020204" pitchFamily="34" charset="0"/>
              <a:ea typeface="MS Mincho"/>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053" t="6666"/>
          <a:stretch/>
        </p:blipFill>
        <p:spPr>
          <a:xfrm>
            <a:off x="7557364" y="126124"/>
            <a:ext cx="4506736" cy="32004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195" b="4019"/>
          <a:stretch/>
        </p:blipFill>
        <p:spPr>
          <a:xfrm>
            <a:off x="7557364" y="3326524"/>
            <a:ext cx="4562508" cy="335805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22781"/>
          <a:stretch/>
        </p:blipFill>
        <p:spPr>
          <a:xfrm>
            <a:off x="4717182" y="2845669"/>
            <a:ext cx="2452361" cy="2644103"/>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9676" b="23068"/>
          <a:stretch/>
        </p:blipFill>
        <p:spPr>
          <a:xfrm>
            <a:off x="262194" y="2845668"/>
            <a:ext cx="4465111" cy="2252313"/>
          </a:xfrm>
          <a:prstGeom prst="rect">
            <a:avLst/>
          </a:prstGeom>
        </p:spPr>
      </p:pic>
    </p:spTree>
    <p:extLst>
      <p:ext uri="{BB962C8B-B14F-4D97-AF65-F5344CB8AC3E}">
        <p14:creationId xmlns:p14="http://schemas.microsoft.com/office/powerpoint/2010/main" val="35145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009" t="3784" b="6766"/>
          <a:stretch/>
        </p:blipFill>
        <p:spPr>
          <a:xfrm>
            <a:off x="3775842" y="0"/>
            <a:ext cx="4513507" cy="600666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032" t="6135" r="11605" b="7021"/>
          <a:stretch/>
        </p:blipFill>
        <p:spPr>
          <a:xfrm>
            <a:off x="0" y="0"/>
            <a:ext cx="3902651" cy="6006662"/>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4212" t="12508"/>
          <a:stretch/>
        </p:blipFill>
        <p:spPr>
          <a:xfrm>
            <a:off x="8289349" y="0"/>
            <a:ext cx="3908112" cy="6000244"/>
          </a:xfrm>
          <a:prstGeom prst="rect">
            <a:avLst/>
          </a:prstGeom>
        </p:spPr>
      </p:pic>
      <p:sp>
        <p:nvSpPr>
          <p:cNvPr id="13" name="TextBox 12"/>
          <p:cNvSpPr txBox="1"/>
          <p:nvPr/>
        </p:nvSpPr>
        <p:spPr>
          <a:xfrm>
            <a:off x="1923393" y="6006662"/>
            <a:ext cx="7977353" cy="830997"/>
          </a:xfrm>
          <a:prstGeom prst="rect">
            <a:avLst/>
          </a:prstGeom>
          <a:noFill/>
        </p:spPr>
        <p:txBody>
          <a:bodyPr wrap="square" rtlCol="0">
            <a:spAutoFit/>
          </a:bodyPr>
          <a:lstStyle/>
          <a:p>
            <a:pPr algn="ctr"/>
            <a:r>
              <a:rPr lang="en-US" sz="4800" b="1" dirty="0" smtClean="0">
                <a:solidFill>
                  <a:schemeClr val="bg1"/>
                </a:solidFill>
                <a:latin typeface="Bahnschrift SemiBold Condensed" panose="020B0502040204020203" pitchFamily="34" charset="0"/>
              </a:rPr>
              <a:t>OUR PATRON THE GENTLE GIANT</a:t>
            </a:r>
            <a:endParaRPr lang="en-ZA" sz="4800" b="1" dirty="0">
              <a:solidFill>
                <a:schemeClr val="bg1"/>
              </a:solidFill>
              <a:latin typeface="Bahnschrift SemiBold Condensed" panose="020B0502040204020203" pitchFamily="34" charset="0"/>
            </a:endParaRPr>
          </a:p>
        </p:txBody>
      </p:sp>
      <p:pic>
        <p:nvPicPr>
          <p:cNvPr id="6" name="Google Shape;187;g25fe096915a_0_76"/>
          <p:cNvPicPr preferRelativeResize="0"/>
          <p:nvPr/>
        </p:nvPicPr>
        <p:blipFill rotWithShape="1">
          <a:blip r:embed="rId6">
            <a:alphaModFix/>
          </a:blip>
          <a:srcRect/>
          <a:stretch/>
        </p:blipFill>
        <p:spPr>
          <a:xfrm>
            <a:off x="10679998" y="5819575"/>
            <a:ext cx="1456726" cy="1038425"/>
          </a:xfrm>
          <a:prstGeom prst="rect">
            <a:avLst/>
          </a:prstGeom>
          <a:noFill/>
          <a:ln>
            <a:noFill/>
          </a:ln>
        </p:spPr>
      </p:pic>
      <p:pic>
        <p:nvPicPr>
          <p:cNvPr id="10" name="Google Shape;187;g25fe096915a_0_76"/>
          <p:cNvPicPr preferRelativeResize="0"/>
          <p:nvPr/>
        </p:nvPicPr>
        <p:blipFill rotWithShape="1">
          <a:blip r:embed="rId6">
            <a:alphaModFix/>
          </a:blip>
          <a:srcRect/>
          <a:stretch/>
        </p:blipFill>
        <p:spPr>
          <a:xfrm>
            <a:off x="-4384" y="5819575"/>
            <a:ext cx="1456726" cy="1038425"/>
          </a:xfrm>
          <a:prstGeom prst="rect">
            <a:avLst/>
          </a:prstGeom>
          <a:noFill/>
          <a:ln>
            <a:noFill/>
          </a:ln>
        </p:spPr>
      </p:pic>
    </p:spTree>
    <p:extLst>
      <p:ext uri="{BB962C8B-B14F-4D97-AF65-F5344CB8AC3E}">
        <p14:creationId xmlns:p14="http://schemas.microsoft.com/office/powerpoint/2010/main" val="676195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166255" y="182880"/>
            <a:ext cx="11712632" cy="748145"/>
          </a:xfrm>
          <a:prstGeom prst="rect">
            <a:avLst/>
          </a:prstGeom>
          <a:noFill/>
          <a:ln>
            <a:noFill/>
          </a:ln>
        </p:spPr>
        <p:txBody>
          <a:bodyPr spcFirstLastPara="1" wrap="square" lIns="91425" tIns="45700" rIns="91425" bIns="45700" anchor="t" anchorCtr="0">
            <a:noAutofit/>
          </a:bodyPr>
          <a:lstStyle/>
          <a:p>
            <a:pPr>
              <a:spcBef>
                <a:spcPts val="0"/>
              </a:spcBef>
            </a:pPr>
            <a:r>
              <a:rPr lang="en-ZA" dirty="0" smtClean="0">
                <a:solidFill>
                  <a:schemeClr val="accent3">
                    <a:lumMod val="75000"/>
                  </a:schemeClr>
                </a:solidFill>
                <a:latin typeface="Century Gothic" panose="020B0502020202020204" pitchFamily="34" charset="0"/>
              </a:rPr>
              <a:t>OUR PATRON – THE </a:t>
            </a:r>
            <a:r>
              <a:rPr lang="en-ZA" dirty="0">
                <a:solidFill>
                  <a:schemeClr val="accent3">
                    <a:lumMod val="75000"/>
                  </a:schemeClr>
                </a:solidFill>
                <a:latin typeface="Century Gothic" panose="020B0502020202020204" pitchFamily="34" charset="0"/>
              </a:rPr>
              <a:t>BEAST – </a:t>
            </a:r>
            <a:r>
              <a:rPr lang="en-ZA" dirty="0" smtClean="0">
                <a:solidFill>
                  <a:schemeClr val="accent3">
                    <a:lumMod val="75000"/>
                  </a:schemeClr>
                </a:solidFill>
                <a:latin typeface="Century Gothic" panose="020B0502020202020204" pitchFamily="34" charset="0"/>
              </a:rPr>
              <a:t>TENDAI MTAWARIRA</a:t>
            </a:r>
            <a:endParaRPr dirty="0">
              <a:latin typeface="Century Gothic" panose="020B0502020202020204" pitchFamily="34" charset="0"/>
            </a:endParaRPr>
          </a:p>
        </p:txBody>
      </p:sp>
      <p:pic>
        <p:nvPicPr>
          <p:cNvPr id="93" name="Google Shape;93;p3"/>
          <p:cNvPicPr preferRelativeResize="0"/>
          <p:nvPr/>
        </p:nvPicPr>
        <p:blipFill rotWithShape="1">
          <a:blip r:embed="rId3">
            <a:alphaModFix/>
          </a:blip>
          <a:srcRect/>
          <a:stretch/>
        </p:blipFill>
        <p:spPr>
          <a:xfrm>
            <a:off x="5209442" y="5936700"/>
            <a:ext cx="1292450" cy="921300"/>
          </a:xfrm>
          <a:prstGeom prst="rect">
            <a:avLst/>
          </a:prstGeom>
          <a:noFill/>
          <a:ln>
            <a:noFill/>
          </a:ln>
        </p:spPr>
      </p:pic>
      <p:pic>
        <p:nvPicPr>
          <p:cNvPr id="1028" name="Picture 4" descr="Famous Faces Bookings - Tendai “Beast” Mtawari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42" y="766825"/>
            <a:ext cx="3302520" cy="20688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dai &quot;Beast&quot; Mtawarira Biography| Age, Career, Personal Life,  Controversies - Zimbabwe Profi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1614" y="766826"/>
            <a:ext cx="3117272" cy="20688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32663" y="874643"/>
            <a:ext cx="5128952" cy="5078313"/>
          </a:xfrm>
          <a:prstGeom prst="rect">
            <a:avLst/>
          </a:prstGeom>
        </p:spPr>
        <p:txBody>
          <a:bodyPr wrap="square">
            <a:spAutoFit/>
          </a:bodyPr>
          <a:lstStyle/>
          <a:p>
            <a:pPr algn="ctr"/>
            <a:r>
              <a:rPr lang="en-US" sz="1800" b="1" dirty="0" smtClean="0">
                <a:solidFill>
                  <a:srgbClr val="00B050"/>
                </a:solidFill>
                <a:latin typeface="Century Gothic" panose="020B0502020202020204" pitchFamily="34" charset="0"/>
              </a:rPr>
              <a:t>Tendai </a:t>
            </a:r>
            <a:r>
              <a:rPr lang="en-US" sz="1800" b="1" dirty="0" err="1">
                <a:solidFill>
                  <a:srgbClr val="00B050"/>
                </a:solidFill>
                <a:latin typeface="Century Gothic" panose="020B0502020202020204" pitchFamily="34" charset="0"/>
              </a:rPr>
              <a:t>Mtawarira</a:t>
            </a:r>
            <a:r>
              <a:rPr lang="en-US" sz="1800" b="1" dirty="0">
                <a:solidFill>
                  <a:srgbClr val="00B050"/>
                </a:solidFill>
                <a:latin typeface="Century Gothic" panose="020B0502020202020204" pitchFamily="34" charset="0"/>
              </a:rPr>
              <a:t> is a Zimbabwean-South African retired professional rugby union player who last played for Old Glory DC in Major League Rugby and previously for the South Africa national team and the Sharks in  </a:t>
            </a:r>
            <a:r>
              <a:rPr lang="en-US" sz="1800" b="1" dirty="0" err="1">
                <a:solidFill>
                  <a:srgbClr val="00B050"/>
                </a:solidFill>
                <a:latin typeface="Century Gothic" panose="020B0502020202020204" pitchFamily="34" charset="0"/>
              </a:rPr>
              <a:t>SuperRugby</a:t>
            </a:r>
            <a:r>
              <a:rPr lang="en-US" sz="1800" b="1" dirty="0">
                <a:solidFill>
                  <a:srgbClr val="00B050"/>
                </a:solidFill>
                <a:latin typeface="Century Gothic" panose="020B0502020202020204" pitchFamily="34" charset="0"/>
              </a:rPr>
              <a:t>.                                                                 The Beast became our Patron on 18 July 2022 when he come with our sponsor, </a:t>
            </a:r>
          </a:p>
          <a:p>
            <a:pPr algn="ctr"/>
            <a:r>
              <a:rPr lang="en-US" sz="1800" b="1" dirty="0" smtClean="0">
                <a:solidFill>
                  <a:srgbClr val="00B050"/>
                </a:solidFill>
                <a:latin typeface="Century Gothic" panose="020B0502020202020204" pitchFamily="34" charset="0"/>
              </a:rPr>
              <a:t>Electrolux </a:t>
            </a:r>
            <a:r>
              <a:rPr lang="en-US" sz="1800" b="1" dirty="0">
                <a:solidFill>
                  <a:srgbClr val="00B050"/>
                </a:solidFill>
                <a:latin typeface="Century Gothic" panose="020B0502020202020204" pitchFamily="34" charset="0"/>
              </a:rPr>
              <a:t>to join us in Atlantis for </a:t>
            </a:r>
            <a:r>
              <a:rPr lang="en-US" sz="1800" b="1" dirty="0" smtClean="0">
                <a:solidFill>
                  <a:srgbClr val="00B050"/>
                </a:solidFill>
                <a:latin typeface="Century Gothic" panose="020B0502020202020204" pitchFamily="34" charset="0"/>
              </a:rPr>
              <a:t>Madeba </a:t>
            </a:r>
            <a:r>
              <a:rPr lang="en-US" sz="1800" b="1" dirty="0">
                <a:solidFill>
                  <a:srgbClr val="00B050"/>
                </a:solidFill>
                <a:latin typeface="Century Gothic" panose="020B0502020202020204" pitchFamily="34" charset="0"/>
              </a:rPr>
              <a:t>Day! What a great surprise </a:t>
            </a:r>
            <a:r>
              <a:rPr lang="en-US" sz="1800" b="1" dirty="0" smtClean="0">
                <a:solidFill>
                  <a:srgbClr val="00B050"/>
                </a:solidFill>
                <a:latin typeface="Century Gothic" panose="020B0502020202020204" pitchFamily="34" charset="0"/>
              </a:rPr>
              <a:t>our </a:t>
            </a:r>
            <a:r>
              <a:rPr lang="en-US" sz="1800" b="1" dirty="0">
                <a:solidFill>
                  <a:srgbClr val="00B050"/>
                </a:solidFill>
                <a:latin typeface="Century Gothic" panose="020B0502020202020204" pitchFamily="34" charset="0"/>
              </a:rPr>
              <a:t>children and youth </a:t>
            </a:r>
            <a:r>
              <a:rPr lang="en-US" sz="1800" b="1" dirty="0" smtClean="0">
                <a:solidFill>
                  <a:srgbClr val="00B050"/>
                </a:solidFill>
                <a:latin typeface="Century Gothic" panose="020B0502020202020204" pitchFamily="34" charset="0"/>
              </a:rPr>
              <a:t>had </a:t>
            </a:r>
            <a:r>
              <a:rPr lang="en-US" sz="1800" b="1" dirty="0">
                <a:solidFill>
                  <a:srgbClr val="00B050"/>
                </a:solidFill>
                <a:latin typeface="Century Gothic" panose="020B0502020202020204" pitchFamily="34" charset="0"/>
              </a:rPr>
              <a:t>when this HUGE GIANT got out of the vehicle. </a:t>
            </a:r>
          </a:p>
          <a:p>
            <a:pPr algn="ctr"/>
            <a:r>
              <a:rPr lang="en-US" sz="1800" b="1" dirty="0">
                <a:solidFill>
                  <a:srgbClr val="00B050"/>
                </a:solidFill>
                <a:latin typeface="Century Gothic" panose="020B0502020202020204" pitchFamily="34" charset="0"/>
              </a:rPr>
              <a:t>He too believes in a balanced life – and has joined forces with us to help the less fortune </a:t>
            </a:r>
            <a:r>
              <a:rPr lang="en-US" sz="1800" b="1" dirty="0" smtClean="0">
                <a:solidFill>
                  <a:srgbClr val="00B050"/>
                </a:solidFill>
                <a:latin typeface="Century Gothic" panose="020B0502020202020204" pitchFamily="34" charset="0"/>
              </a:rPr>
              <a:t>to</a:t>
            </a:r>
            <a:r>
              <a:rPr lang="en-US" sz="1800" b="1" dirty="0">
                <a:solidFill>
                  <a:srgbClr val="00B050"/>
                </a:solidFill>
                <a:latin typeface="Century Gothic" panose="020B0502020202020204" pitchFamily="34" charset="0"/>
              </a:rPr>
              <a:t> INSPIRE, UNITE and BUILD communities in developing the next generation of African leaders through SPORT, </a:t>
            </a:r>
            <a:r>
              <a:rPr lang="en-US" sz="1800" b="1" dirty="0" smtClean="0">
                <a:solidFill>
                  <a:srgbClr val="00B050"/>
                </a:solidFill>
                <a:latin typeface="Century Gothic" panose="020B0502020202020204" pitchFamily="34" charset="0"/>
              </a:rPr>
              <a:t>EDUCATION, ART, ENVIROMENT </a:t>
            </a:r>
            <a:r>
              <a:rPr lang="en-US" sz="1800" b="1" dirty="0">
                <a:solidFill>
                  <a:srgbClr val="00B050"/>
                </a:solidFill>
                <a:latin typeface="Century Gothic" panose="020B0502020202020204" pitchFamily="34" charset="0"/>
              </a:rPr>
              <a:t>and LIFE SKILLS DEVELOPMENT</a:t>
            </a:r>
          </a:p>
        </p:txBody>
      </p:sp>
      <p:pic>
        <p:nvPicPr>
          <p:cNvPr id="1025" name="Picture 1" descr="IMG-20230301-WA0127-1-150x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1613" y="2835683"/>
            <a:ext cx="3117273" cy="31172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19862" t="10429"/>
          <a:stretch/>
        </p:blipFill>
        <p:spPr>
          <a:xfrm>
            <a:off x="330143" y="2887117"/>
            <a:ext cx="3302520" cy="2736312"/>
          </a:xfrm>
          <a:prstGeom prst="rect">
            <a:avLst/>
          </a:prstGeom>
        </p:spPr>
      </p:pic>
    </p:spTree>
    <p:extLst>
      <p:ext uri="{BB962C8B-B14F-4D97-AF65-F5344CB8AC3E}">
        <p14:creationId xmlns:p14="http://schemas.microsoft.com/office/powerpoint/2010/main" val="16578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4" name="Text Placeholder 3"/>
          <p:cNvSpPr>
            <a:spLocks noGrp="1"/>
          </p:cNvSpPr>
          <p:nvPr>
            <p:ph type="body" idx="1"/>
          </p:nvPr>
        </p:nvSpPr>
        <p:spPr>
          <a:xfrm>
            <a:off x="4806669" y="1497027"/>
            <a:ext cx="7385331" cy="2654188"/>
          </a:xfrm>
        </p:spPr>
        <p:txBody>
          <a:bodyPr/>
          <a:lstStyle/>
          <a:p>
            <a:pPr marL="285750" indent="-285750" fontAlgn="base">
              <a:buFont typeface="Arial" panose="020B0604020202020204" pitchFamily="34" charset="0"/>
              <a:buChar char="•"/>
            </a:pPr>
            <a:r>
              <a:rPr lang="en-ZA" dirty="0">
                <a:solidFill>
                  <a:srgbClr val="2CF43A"/>
                </a:solidFill>
                <a:latin typeface="Century Gothic" panose="020B0502020202020204" pitchFamily="34" charset="0"/>
              </a:rPr>
              <a:t>Every child deserves the right to have a balanced life with an education, </a:t>
            </a:r>
            <a:r>
              <a:rPr lang="en-ZA" dirty="0" smtClean="0">
                <a:solidFill>
                  <a:srgbClr val="2CF43A"/>
                </a:solidFill>
                <a:latin typeface="Century Gothic" panose="020B0502020202020204" pitchFamily="34" charset="0"/>
              </a:rPr>
              <a:t>sport, hygiene, art and</a:t>
            </a:r>
            <a:r>
              <a:rPr lang="en-US" dirty="0">
                <a:solidFill>
                  <a:srgbClr val="2CF43A"/>
                </a:solidFill>
                <a:latin typeface="Century Gothic" panose="020B0502020202020204" pitchFamily="34" charset="0"/>
              </a:rPr>
              <a:t> LIFE SKILLS </a:t>
            </a:r>
            <a:r>
              <a:rPr lang="en-US" dirty="0" smtClean="0">
                <a:solidFill>
                  <a:srgbClr val="2CF43A"/>
                </a:solidFill>
                <a:latin typeface="Century Gothic" panose="020B0502020202020204" pitchFamily="34" charset="0"/>
              </a:rPr>
              <a:t>DEVELOPMENT</a:t>
            </a:r>
            <a:r>
              <a:rPr lang="en-ZA" dirty="0" smtClean="0">
                <a:solidFill>
                  <a:srgbClr val="2CF43A"/>
                </a:solidFill>
                <a:latin typeface="Century Gothic" panose="020B0502020202020204" pitchFamily="34" charset="0"/>
              </a:rPr>
              <a:t>. </a:t>
            </a:r>
            <a:endParaRPr lang="en-ZA" dirty="0">
              <a:solidFill>
                <a:srgbClr val="2CF43A"/>
              </a:solidFill>
              <a:latin typeface="Century Gothic" panose="020B0502020202020204" pitchFamily="34" charset="0"/>
            </a:endParaRPr>
          </a:p>
          <a:p>
            <a:pPr marL="285750" indent="-285750">
              <a:buFont typeface="Arial" panose="020B0604020202020204" pitchFamily="34" charset="0"/>
              <a:buChar char="•"/>
            </a:pPr>
            <a:r>
              <a:rPr lang="en-ZA" dirty="0">
                <a:solidFill>
                  <a:srgbClr val="2CF43A"/>
                </a:solidFill>
                <a:latin typeface="Century Gothic" panose="020B0502020202020204" pitchFamily="34" charset="0"/>
              </a:rPr>
              <a:t>Create Safe &amp; Supportive Environments.</a:t>
            </a:r>
          </a:p>
          <a:p>
            <a:pPr marL="285750" indent="-285750">
              <a:buFont typeface="Arial" panose="020B0604020202020204" pitchFamily="34" charset="0"/>
              <a:buChar char="•"/>
            </a:pPr>
            <a:r>
              <a:rPr lang="en-ZA" dirty="0">
                <a:solidFill>
                  <a:srgbClr val="2CF43A"/>
                </a:solidFill>
                <a:latin typeface="Century Gothic" panose="020B0502020202020204" pitchFamily="34" charset="0"/>
              </a:rPr>
              <a:t>Activities create awareness &amp; involvement in projects.</a:t>
            </a:r>
          </a:p>
          <a:p>
            <a:pPr marL="285750" indent="-285750">
              <a:buFont typeface="Arial" panose="020B0604020202020204" pitchFamily="34" charset="0"/>
              <a:buChar char="•"/>
            </a:pPr>
            <a:r>
              <a:rPr lang="en-ZA" dirty="0">
                <a:solidFill>
                  <a:srgbClr val="2CF43A"/>
                </a:solidFill>
                <a:latin typeface="Century Gothic" panose="020B0502020202020204" pitchFamily="34" charset="0"/>
              </a:rPr>
              <a:t>Assisting large classes of children in less </a:t>
            </a:r>
            <a:r>
              <a:rPr lang="en-ZA" dirty="0" smtClean="0">
                <a:solidFill>
                  <a:srgbClr val="2CF43A"/>
                </a:solidFill>
                <a:latin typeface="Century Gothic" panose="020B0502020202020204" pitchFamily="34" charset="0"/>
              </a:rPr>
              <a:t>fortune communities</a:t>
            </a:r>
            <a:r>
              <a:rPr lang="en-ZA" dirty="0">
                <a:solidFill>
                  <a:srgbClr val="2CF43A"/>
                </a:solidFill>
                <a:latin typeface="Century Gothic" panose="020B0502020202020204" pitchFamily="34" charset="0"/>
              </a:rPr>
              <a:t>.  </a:t>
            </a:r>
          </a:p>
          <a:p>
            <a:pPr marL="285750" indent="-285750">
              <a:buFont typeface="Arial" panose="020B0604020202020204" pitchFamily="34" charset="0"/>
              <a:buChar char="•"/>
            </a:pPr>
            <a:r>
              <a:rPr lang="en-ZA" dirty="0">
                <a:solidFill>
                  <a:srgbClr val="2CF43A"/>
                </a:solidFill>
                <a:latin typeface="Century Gothic" panose="020B0502020202020204" pitchFamily="34" charset="0"/>
              </a:rPr>
              <a:t>Up-liftment of youth for they are the future </a:t>
            </a:r>
            <a:r>
              <a:rPr lang="en-ZA" dirty="0" smtClean="0">
                <a:solidFill>
                  <a:srgbClr val="2CF43A"/>
                </a:solidFill>
                <a:latin typeface="Century Gothic" panose="020B0502020202020204" pitchFamily="34" charset="0"/>
              </a:rPr>
              <a:t>!</a:t>
            </a:r>
          </a:p>
          <a:p>
            <a:r>
              <a:rPr lang="en-ZA" dirty="0" smtClean="0">
                <a:solidFill>
                  <a:srgbClr val="2CF43A"/>
                </a:solidFill>
                <a:latin typeface="Century Gothic" panose="020B0502020202020204" pitchFamily="34" charset="0"/>
              </a:rPr>
              <a:t> </a:t>
            </a:r>
          </a:p>
          <a:p>
            <a:r>
              <a:rPr lang="en-ZA" sz="2000" dirty="0" smtClean="0">
                <a:solidFill>
                  <a:srgbClr val="2CF43A"/>
                </a:solidFill>
                <a:latin typeface="Century Gothic" panose="020B0502020202020204" pitchFamily="34" charset="0"/>
              </a:rPr>
              <a:t>    </a:t>
            </a:r>
            <a:endParaRPr lang="en-ZA"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69" y="173039"/>
            <a:ext cx="949357" cy="7958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69" y="3554257"/>
            <a:ext cx="4258403" cy="3093295"/>
          </a:xfrm>
          <a:prstGeom prst="rect">
            <a:avLst/>
          </a:prstGeom>
        </p:spPr>
      </p:pic>
      <p:sp>
        <p:nvSpPr>
          <p:cNvPr id="9" name="Rectangle 8"/>
          <p:cNvSpPr/>
          <p:nvPr/>
        </p:nvSpPr>
        <p:spPr>
          <a:xfrm>
            <a:off x="86710" y="968934"/>
            <a:ext cx="4658711" cy="2585323"/>
          </a:xfrm>
          <a:prstGeom prst="rect">
            <a:avLst/>
          </a:prstGeom>
        </p:spPr>
        <p:txBody>
          <a:bodyPr wrap="square">
            <a:spAutoFit/>
          </a:bodyPr>
          <a:lstStyle/>
          <a:p>
            <a:r>
              <a:rPr lang="en-US" sz="1800" b="1" dirty="0">
                <a:solidFill>
                  <a:srgbClr val="2CF43A"/>
                </a:solidFill>
                <a:latin typeface="Century Gothic" panose="020B0502020202020204" pitchFamily="34" charset="0"/>
              </a:rPr>
              <a:t>If you have a passion for SPORTS come share this with underprivileged children</a:t>
            </a:r>
            <a:r>
              <a:rPr lang="en-US" sz="1800" b="1" dirty="0" smtClean="0">
                <a:solidFill>
                  <a:srgbClr val="2CF43A"/>
                </a:solidFill>
                <a:latin typeface="Century Gothic" panose="020B0502020202020204" pitchFamily="34" charset="0"/>
              </a:rPr>
              <a:t>. We have a variety of sports from </a:t>
            </a:r>
            <a:r>
              <a:rPr lang="en-GB" sz="1800" b="1" dirty="0" smtClean="0">
                <a:solidFill>
                  <a:srgbClr val="2CF43A"/>
                </a:solidFill>
                <a:latin typeface="Century Gothic" panose="020B0502020202020204" pitchFamily="34" charset="0"/>
              </a:rPr>
              <a:t>soccer, </a:t>
            </a:r>
            <a:r>
              <a:rPr lang="en-GB" sz="1800" b="1" dirty="0">
                <a:solidFill>
                  <a:srgbClr val="2CF43A"/>
                </a:solidFill>
                <a:latin typeface="Century Gothic" panose="020B0502020202020204" pitchFamily="34" charset="0"/>
              </a:rPr>
              <a:t>rugby, netball and skate boarding in different areas of Cape. </a:t>
            </a:r>
            <a:r>
              <a:rPr lang="en-GB" sz="1800" b="1" dirty="0" smtClean="0">
                <a:solidFill>
                  <a:srgbClr val="2CF43A"/>
                </a:solidFill>
                <a:latin typeface="Century Gothic" panose="020B0502020202020204" pitchFamily="34" charset="0"/>
              </a:rPr>
              <a:t>                         This </a:t>
            </a:r>
            <a:r>
              <a:rPr lang="en-GB" sz="1800" b="1" dirty="0">
                <a:solidFill>
                  <a:srgbClr val="2CF43A"/>
                </a:solidFill>
                <a:latin typeface="Century Gothic" panose="020B0502020202020204" pitchFamily="34" charset="0"/>
              </a:rPr>
              <a:t>way you get to meet many cultures, </a:t>
            </a:r>
            <a:r>
              <a:rPr lang="en-GB" sz="1800" b="1" dirty="0" smtClean="0">
                <a:solidFill>
                  <a:srgbClr val="2CF43A"/>
                </a:solidFill>
                <a:latin typeface="Century Gothic" panose="020B0502020202020204" pitchFamily="34" charset="0"/>
              </a:rPr>
              <a:t>from </a:t>
            </a:r>
            <a:r>
              <a:rPr lang="en-GB" sz="1800" b="1" dirty="0">
                <a:solidFill>
                  <a:srgbClr val="2CF43A"/>
                </a:solidFill>
                <a:latin typeface="Century Gothic" panose="020B0502020202020204" pitchFamily="34" charset="0"/>
              </a:rPr>
              <a:t>Xhosa, </a:t>
            </a:r>
            <a:r>
              <a:rPr lang="en-GB" sz="1800" b="1" dirty="0" err="1">
                <a:solidFill>
                  <a:srgbClr val="2CF43A"/>
                </a:solidFill>
                <a:latin typeface="Century Gothic" panose="020B0502020202020204" pitchFamily="34" charset="0"/>
              </a:rPr>
              <a:t>Sutho</a:t>
            </a:r>
            <a:r>
              <a:rPr lang="en-GB" sz="1800" b="1" dirty="0">
                <a:solidFill>
                  <a:srgbClr val="2CF43A"/>
                </a:solidFill>
                <a:latin typeface="Century Gothic" panose="020B0502020202020204" pitchFamily="34" charset="0"/>
              </a:rPr>
              <a:t>, Zula and Afrikaans. </a:t>
            </a:r>
            <a:endParaRPr lang="en-US" sz="1800" b="1" dirty="0">
              <a:solidFill>
                <a:srgbClr val="2CF43A"/>
              </a:solidFill>
              <a:latin typeface="Century Gothic" panose="020B0502020202020204" pitchFamily="34" charset="0"/>
            </a:endParaRPr>
          </a:p>
          <a:p>
            <a:r>
              <a:rPr lang="en-GB" sz="1800" b="1" dirty="0" smtClean="0">
                <a:solidFill>
                  <a:srgbClr val="2CF43A"/>
                </a:solidFill>
                <a:latin typeface="Century Gothic" panose="020B0502020202020204" pitchFamily="34" charset="0"/>
              </a:rPr>
              <a:t>So </a:t>
            </a:r>
            <a:r>
              <a:rPr lang="en-GB" sz="1800" b="1" dirty="0">
                <a:solidFill>
                  <a:srgbClr val="2CF43A"/>
                </a:solidFill>
                <a:latin typeface="Century Gothic" panose="020B0502020202020204" pitchFamily="34" charset="0"/>
              </a:rPr>
              <a:t>come and make a difference and </a:t>
            </a:r>
            <a:r>
              <a:rPr lang="en-GB" sz="1800" b="1" dirty="0" smtClean="0">
                <a:solidFill>
                  <a:srgbClr val="2CF43A"/>
                </a:solidFill>
                <a:latin typeface="Century Gothic" panose="020B0502020202020204" pitchFamily="34" charset="0"/>
              </a:rPr>
              <a:t>  put </a:t>
            </a:r>
            <a:r>
              <a:rPr lang="en-GB" sz="1800" b="1" dirty="0" err="1">
                <a:solidFill>
                  <a:srgbClr val="2CF43A"/>
                </a:solidFill>
                <a:latin typeface="Century Gothic" panose="020B0502020202020204" pitchFamily="34" charset="0"/>
              </a:rPr>
              <a:t>sm</a:t>
            </a:r>
            <a:r>
              <a:rPr lang="en-GB" sz="1800" b="1" dirty="0" err="1">
                <a:solidFill>
                  <a:srgbClr val="2CF43A"/>
                </a:solidFill>
                <a:latin typeface="Century Gothic" panose="020B0502020202020204" pitchFamily="34" charset="0"/>
                <a:sym typeface="Wingdings" panose="05000000000000000000" pitchFamily="2" charset="2"/>
              </a:rPr>
              <a:t>les</a:t>
            </a:r>
            <a:r>
              <a:rPr lang="en-GB" sz="1800" b="1" dirty="0">
                <a:solidFill>
                  <a:srgbClr val="2CF43A"/>
                </a:solidFill>
                <a:latin typeface="Century Gothic" panose="020B0502020202020204" pitchFamily="34" charset="0"/>
                <a:sym typeface="Wingdings" panose="05000000000000000000" pitchFamily="2" charset="2"/>
              </a:rPr>
              <a:t> on faces</a:t>
            </a:r>
            <a:r>
              <a:rPr lang="en-GB" sz="1800" b="1" dirty="0">
                <a:solidFill>
                  <a:srgbClr val="2CF43A"/>
                </a:solidFill>
                <a:latin typeface="Century Gothic" panose="020B0502020202020204" pitchFamily="34" charset="0"/>
              </a:rPr>
              <a:t> </a:t>
            </a:r>
            <a:r>
              <a:rPr lang="en-GB" sz="1800" b="1" dirty="0">
                <a:solidFill>
                  <a:srgbClr val="2CF43A"/>
                </a:solidFill>
                <a:latin typeface="Century Gothic" panose="020B0502020202020204" pitchFamily="34" charset="0"/>
                <a:sym typeface="Wingdings" panose="05000000000000000000" pitchFamily="2" charset="2"/>
              </a:rPr>
              <a:t></a:t>
            </a:r>
            <a:endParaRPr lang="en-US" sz="1800" b="1" dirty="0">
              <a:solidFill>
                <a:srgbClr val="2CF43A"/>
              </a:solidFill>
              <a:latin typeface="Century Gothic" panose="020B0502020202020204" pitchFamily="34" charset="0"/>
            </a:endParaRPr>
          </a:p>
        </p:txBody>
      </p:sp>
      <p:sp>
        <p:nvSpPr>
          <p:cNvPr id="5" name="Rectangle 4"/>
          <p:cNvSpPr/>
          <p:nvPr/>
        </p:nvSpPr>
        <p:spPr>
          <a:xfrm>
            <a:off x="4745421" y="4215810"/>
            <a:ext cx="7446579" cy="523220"/>
          </a:xfrm>
          <a:prstGeom prst="rect">
            <a:avLst/>
          </a:prstGeom>
        </p:spPr>
        <p:txBody>
          <a:bodyPr wrap="square">
            <a:spAutoFit/>
          </a:bodyPr>
          <a:lstStyle/>
          <a:p>
            <a:r>
              <a:rPr lang="en-ZA" sz="2800" b="1" dirty="0" smtClean="0">
                <a:solidFill>
                  <a:srgbClr val="2CF43A"/>
                </a:solidFill>
                <a:latin typeface="Century Gothic" panose="020B0502020202020204" pitchFamily="34" charset="0"/>
              </a:rPr>
              <a:t>We </a:t>
            </a:r>
            <a:r>
              <a:rPr lang="en-ZA" sz="2800" b="1" dirty="0">
                <a:solidFill>
                  <a:srgbClr val="2CF43A"/>
                </a:solidFill>
                <a:latin typeface="Century Gothic" panose="020B0502020202020204" pitchFamily="34" charset="0"/>
              </a:rPr>
              <a:t>believe in HAND-UPS NOT HAND-OUTS</a:t>
            </a:r>
            <a:r>
              <a:rPr lang="en-ZA" sz="2000" dirty="0">
                <a:solidFill>
                  <a:srgbClr val="2CF43A"/>
                </a:solidFill>
                <a:latin typeface="Century Gothic" panose="020B0502020202020204" pitchFamily="34" charset="0"/>
              </a:rPr>
              <a:t>. </a:t>
            </a:r>
            <a:endParaRPr lang="en-ZA" sz="2000" dirty="0"/>
          </a:p>
        </p:txBody>
      </p:sp>
      <p:sp>
        <p:nvSpPr>
          <p:cNvPr id="8" name="TextBox 7"/>
          <p:cNvSpPr txBox="1"/>
          <p:nvPr/>
        </p:nvSpPr>
        <p:spPr>
          <a:xfrm>
            <a:off x="4745421" y="4812768"/>
            <a:ext cx="7255067" cy="1692771"/>
          </a:xfrm>
          <a:prstGeom prst="rect">
            <a:avLst/>
          </a:prstGeom>
          <a:noFill/>
        </p:spPr>
        <p:txBody>
          <a:bodyPr wrap="square" rtlCol="0">
            <a:spAutoFit/>
          </a:bodyPr>
          <a:lstStyle/>
          <a:p>
            <a:r>
              <a:rPr lang="en-ZA" sz="1800" b="1" dirty="0">
                <a:solidFill>
                  <a:srgbClr val="2CF43A"/>
                </a:solidFill>
                <a:latin typeface="Century Gothic" panose="020B0502020202020204" pitchFamily="34" charset="0"/>
              </a:rPr>
              <a:t>So if children want to receive, then they need to learn to work and give back to the ENVIROMENT </a:t>
            </a:r>
            <a:r>
              <a:rPr lang="en-ZA" sz="1800" b="1" dirty="0" smtClean="0">
                <a:solidFill>
                  <a:srgbClr val="2CF43A"/>
                </a:solidFill>
                <a:latin typeface="Century Gothic" panose="020B0502020202020204" pitchFamily="34" charset="0"/>
              </a:rPr>
              <a:t>by </a:t>
            </a:r>
            <a:r>
              <a:rPr lang="en-ZA" sz="1800" b="1" dirty="0">
                <a:solidFill>
                  <a:srgbClr val="2CF43A"/>
                </a:solidFill>
                <a:latin typeface="Century Gothic" panose="020B0502020202020204" pitchFamily="34" charset="0"/>
              </a:rPr>
              <a:t>cleaning up their areas collecting plastic –  WANT WASTE PROJECT. In return the children will receive meals, get help with their homework and sanitary-ware for our POISE &amp; DIGNITY PROJECT.</a:t>
            </a:r>
          </a:p>
          <a:p>
            <a:pPr marL="285750" indent="-285750">
              <a:buFont typeface="Arial" panose="020B0604020202020204" pitchFamily="34" charset="0"/>
              <a:buChar char="•"/>
            </a:pPr>
            <a:endParaRPr lang="en-ZA" dirty="0"/>
          </a:p>
        </p:txBody>
      </p:sp>
      <p:sp>
        <p:nvSpPr>
          <p:cNvPr id="15" name="Google Shape;74;g1e582258f5d_0_30"/>
          <p:cNvSpPr txBox="1">
            <a:spLocks noGrp="1"/>
          </p:cNvSpPr>
          <p:nvPr>
            <p:ph type="title"/>
          </p:nvPr>
        </p:nvSpPr>
        <p:spPr>
          <a:xfrm>
            <a:off x="2039192" y="113290"/>
            <a:ext cx="9697557" cy="1132884"/>
          </a:xfrm>
          <a:prstGeom prst="rect">
            <a:avLst/>
          </a:prstGeom>
          <a:noFill/>
          <a:ln>
            <a:noFill/>
          </a:ln>
        </p:spPr>
        <p:txBody>
          <a:bodyPr spcFirstLastPara="1" wrap="square" lIns="91425" tIns="45700" rIns="91425" bIns="45700" anchor="t" anchorCtr="0">
            <a:noAutofit/>
          </a:bodyPr>
          <a:lstStyle/>
          <a:p>
            <a:pPr algn="r">
              <a:buClr>
                <a:schemeClr val="accent5"/>
              </a:buClr>
              <a:buSzPts val="4000"/>
            </a:pPr>
            <a:r>
              <a:rPr lang="en-ZA" sz="4000" dirty="0">
                <a:solidFill>
                  <a:srgbClr val="2CF43A"/>
                </a:solidFill>
              </a:rPr>
              <a:t>With our Partnerships we are Stronger</a:t>
            </a:r>
            <a:r>
              <a:rPr lang="en-ZA" sz="4000" dirty="0">
                <a:solidFill>
                  <a:srgbClr val="2CF43A"/>
                </a:solidFill>
                <a:latin typeface="Century Gothic" panose="020B0502020202020204" pitchFamily="34" charset="0"/>
              </a:rPr>
              <a:t> </a:t>
            </a:r>
            <a:r>
              <a:rPr lang="en-ZA" dirty="0">
                <a:solidFill>
                  <a:srgbClr val="2CF43A"/>
                </a:solidFill>
                <a:latin typeface="Century Gothic" panose="020B0502020202020204" pitchFamily="34" charset="0"/>
              </a:rPr>
              <a:t>TOGETHER !</a:t>
            </a:r>
            <a:r>
              <a:rPr lang="en-ZA" dirty="0">
                <a:solidFill>
                  <a:srgbClr val="2CF43A"/>
                </a:solidFill>
              </a:rPr>
              <a:t/>
            </a:r>
            <a:br>
              <a:rPr lang="en-ZA" dirty="0">
                <a:solidFill>
                  <a:srgbClr val="2CF43A"/>
                </a:solidFill>
              </a:rPr>
            </a:br>
            <a:endParaRPr dirty="0">
              <a:solidFill>
                <a:srgbClr val="2CF43A"/>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1" y="0"/>
            <a:ext cx="7411453" cy="2063469"/>
          </a:xfrm>
          <a:prstGeom prst="rect">
            <a:avLst/>
          </a:prstGeom>
          <a:noFill/>
          <a:ln>
            <a:noFill/>
          </a:ln>
        </p:spPr>
        <p:txBody>
          <a:bodyPr spcFirstLastPara="1" wrap="square" lIns="91425" tIns="45700" rIns="91425" bIns="45700" anchor="t" anchorCtr="0">
            <a:noAutofit/>
          </a:bodyPr>
          <a:lstStyle/>
          <a:p>
            <a:pPr algn="ctr">
              <a:spcBef>
                <a:spcPts val="0"/>
              </a:spcBef>
            </a:pPr>
            <a:r>
              <a:rPr lang="en-US" sz="3600" dirty="0" smtClean="0">
                <a:solidFill>
                  <a:srgbClr val="2CF43A"/>
                </a:solidFill>
                <a:latin typeface="Century Gothic" panose="020B0502020202020204" pitchFamily="34" charset="0"/>
              </a:rPr>
              <a:t> SPORT </a:t>
            </a:r>
            <a:r>
              <a:rPr lang="en-US" sz="3600" dirty="0">
                <a:solidFill>
                  <a:srgbClr val="2CF43A"/>
                </a:solidFill>
                <a:latin typeface="Century Gothic" panose="020B0502020202020204" pitchFamily="34" charset="0"/>
              </a:rPr>
              <a:t>TO BALANCE </a:t>
            </a:r>
            <a:r>
              <a:rPr lang="en-US" sz="3600" dirty="0" smtClean="0">
                <a:solidFill>
                  <a:srgbClr val="2CF43A"/>
                </a:solidFill>
                <a:latin typeface="Century Gothic" panose="020B0502020202020204" pitchFamily="34" charset="0"/>
              </a:rPr>
              <a:t>LIVES –      </a:t>
            </a:r>
            <a:br>
              <a:rPr lang="en-US" sz="3600" dirty="0" smtClean="0">
                <a:solidFill>
                  <a:srgbClr val="2CF43A"/>
                </a:solidFill>
                <a:latin typeface="Century Gothic" panose="020B0502020202020204" pitchFamily="34" charset="0"/>
              </a:rPr>
            </a:br>
            <a:r>
              <a:rPr lang="en-US" sz="3600" dirty="0">
                <a:solidFill>
                  <a:srgbClr val="2CF43A"/>
                </a:solidFill>
                <a:latin typeface="Century Gothic" panose="020B0502020202020204" pitchFamily="34" charset="0"/>
              </a:rPr>
              <a:t> </a:t>
            </a:r>
            <a:r>
              <a:rPr lang="en-US" sz="3600" dirty="0" smtClean="0">
                <a:solidFill>
                  <a:srgbClr val="2CF43A"/>
                </a:solidFill>
                <a:latin typeface="Century Gothic" panose="020B0502020202020204" pitchFamily="34" charset="0"/>
              </a:rPr>
              <a:t>THROUGH SPORT WE HAVE THE POWER TO CHANGE </a:t>
            </a:r>
            <a:r>
              <a:rPr lang="en-US" sz="3600" dirty="0">
                <a:solidFill>
                  <a:srgbClr val="2CF43A"/>
                </a:solidFill>
                <a:latin typeface="Century Gothic" panose="020B0502020202020204" pitchFamily="34" charset="0"/>
              </a:rPr>
              <a:t>LIVES </a:t>
            </a:r>
            <a:r>
              <a:rPr lang="en-US" sz="3600" dirty="0">
                <a:solidFill>
                  <a:srgbClr val="2CF43A"/>
                </a:solidFill>
                <a:latin typeface="Century Gothic" panose="020B0502020202020204" pitchFamily="34" charset="0"/>
                <a:sym typeface="Wingdings" panose="05000000000000000000" pitchFamily="2" charset="2"/>
              </a:rPr>
              <a:t></a:t>
            </a:r>
            <a:r>
              <a:rPr lang="en-US" sz="3600" dirty="0" smtClean="0">
                <a:solidFill>
                  <a:srgbClr val="2CF43A"/>
                </a:solidFill>
                <a:latin typeface="Century Gothic" panose="020B0502020202020204" pitchFamily="34" charset="0"/>
              </a:rPr>
              <a:t> </a:t>
            </a:r>
            <a:br>
              <a:rPr lang="en-US" sz="3600" dirty="0" smtClean="0">
                <a:solidFill>
                  <a:srgbClr val="2CF43A"/>
                </a:solidFill>
                <a:latin typeface="Century Gothic" panose="020B0502020202020204" pitchFamily="34" charset="0"/>
              </a:rPr>
            </a:br>
            <a:r>
              <a:rPr lang="en-GB" sz="3600" dirty="0">
                <a:solidFill>
                  <a:srgbClr val="2CF43A"/>
                </a:solidFill>
                <a:latin typeface="Century Gothic" panose="020B0502020202020204" pitchFamily="34" charset="0"/>
              </a:rPr>
              <a:t>Up-liftment/Community</a:t>
            </a:r>
            <a:r>
              <a:rPr lang="en-ZA" sz="3600" dirty="0"/>
              <a:t/>
            </a:r>
            <a:br>
              <a:rPr lang="en-ZA" sz="3600" dirty="0"/>
            </a:br>
            <a:endParaRPr sz="3600" dirty="0">
              <a:solidFill>
                <a:srgbClr val="2CF43A"/>
              </a:solidFill>
              <a:latin typeface="Century Gothic" panose="020B0502020202020204" pitchFamily="34" charset="0"/>
            </a:endParaRPr>
          </a:p>
        </p:txBody>
      </p:sp>
      <p:sp>
        <p:nvSpPr>
          <p:cNvPr id="133" name="Google Shape;133;p8"/>
          <p:cNvSpPr txBox="1">
            <a:spLocks noGrp="1"/>
          </p:cNvSpPr>
          <p:nvPr>
            <p:ph type="body" idx="1"/>
          </p:nvPr>
        </p:nvSpPr>
        <p:spPr>
          <a:xfrm>
            <a:off x="-428878" y="1925904"/>
            <a:ext cx="7727894" cy="4932095"/>
          </a:xfrm>
          <a:prstGeom prst="rect">
            <a:avLst/>
          </a:prstGeom>
          <a:noFill/>
          <a:ln>
            <a:noFill/>
          </a:ln>
        </p:spPr>
        <p:txBody>
          <a:bodyPr spcFirstLastPara="1" wrap="square" lIns="91425" tIns="45700" rIns="91425" bIns="45700" anchor="t" anchorCtr="0">
            <a:noAutofit/>
          </a:bodyPr>
          <a:lstStyle/>
          <a:p>
            <a:pPr algn="ctr" fontAlgn="base"/>
            <a:r>
              <a:rPr lang="en-GB" dirty="0" smtClean="0">
                <a:solidFill>
                  <a:srgbClr val="2CF43A"/>
                </a:solidFill>
                <a:latin typeface="Century Gothic" panose="020B0502020202020204" pitchFamily="34" charset="0"/>
              </a:rPr>
              <a:t> This project </a:t>
            </a:r>
            <a:r>
              <a:rPr lang="en-GB" dirty="0">
                <a:solidFill>
                  <a:srgbClr val="2CF43A"/>
                </a:solidFill>
                <a:latin typeface="Century Gothic" panose="020B0502020202020204" pitchFamily="34" charset="0"/>
              </a:rPr>
              <a:t>gets children off the streets who don’t have afterschool </a:t>
            </a:r>
            <a:r>
              <a:rPr lang="en-GB" dirty="0" smtClean="0">
                <a:solidFill>
                  <a:srgbClr val="2CF43A"/>
                </a:solidFill>
                <a:latin typeface="Century Gothic" panose="020B0502020202020204" pitchFamily="34" charset="0"/>
              </a:rPr>
              <a:t>supervision </a:t>
            </a:r>
            <a:r>
              <a:rPr lang="en-GB" dirty="0">
                <a:solidFill>
                  <a:srgbClr val="2CF43A"/>
                </a:solidFill>
                <a:latin typeface="Century Gothic" panose="020B0502020202020204" pitchFamily="34" charset="0"/>
              </a:rPr>
              <a:t>and provides sporting opportunities such as soccer, rugby and netball. </a:t>
            </a:r>
            <a:r>
              <a:rPr lang="en-GB" dirty="0" smtClean="0">
                <a:solidFill>
                  <a:srgbClr val="2CF43A"/>
                </a:solidFill>
                <a:latin typeface="Century Gothic" panose="020B0502020202020204" pitchFamily="34" charset="0"/>
              </a:rPr>
              <a:t>The coach volunteers are </a:t>
            </a:r>
            <a:r>
              <a:rPr lang="en-GB" dirty="0">
                <a:solidFill>
                  <a:srgbClr val="2CF43A"/>
                </a:solidFill>
                <a:latin typeface="Century Gothic" panose="020B0502020202020204" pitchFamily="34" charset="0"/>
              </a:rPr>
              <a:t>sports men and </a:t>
            </a:r>
            <a:r>
              <a:rPr lang="en-GB" dirty="0" smtClean="0">
                <a:solidFill>
                  <a:srgbClr val="2CF43A"/>
                </a:solidFill>
                <a:latin typeface="Century Gothic" panose="020B0502020202020204" pitchFamily="34" charset="0"/>
              </a:rPr>
              <a:t>women plus interns and volunteers from all over the world. </a:t>
            </a:r>
            <a:r>
              <a:rPr lang="en-GB" dirty="0">
                <a:solidFill>
                  <a:srgbClr val="2CF43A"/>
                </a:solidFill>
                <a:latin typeface="Century Gothic" panose="020B0502020202020204" pitchFamily="34" charset="0"/>
              </a:rPr>
              <a:t>T</a:t>
            </a:r>
            <a:r>
              <a:rPr lang="en-GB" dirty="0" smtClean="0">
                <a:solidFill>
                  <a:srgbClr val="2CF43A"/>
                </a:solidFill>
                <a:latin typeface="Century Gothic" panose="020B0502020202020204" pitchFamily="34" charset="0"/>
              </a:rPr>
              <a:t>he </a:t>
            </a:r>
            <a:r>
              <a:rPr lang="en-GB" dirty="0">
                <a:solidFill>
                  <a:srgbClr val="2CF43A"/>
                </a:solidFill>
                <a:latin typeface="Century Gothic" panose="020B0502020202020204" pitchFamily="34" charset="0"/>
              </a:rPr>
              <a:t>children participate in neighbourhood </a:t>
            </a:r>
            <a:r>
              <a:rPr lang="en-GB" dirty="0" smtClean="0">
                <a:solidFill>
                  <a:srgbClr val="2CF43A"/>
                </a:solidFill>
                <a:latin typeface="Century Gothic" panose="020B0502020202020204" pitchFamily="34" charset="0"/>
              </a:rPr>
              <a:t>clean-ups </a:t>
            </a:r>
            <a:r>
              <a:rPr lang="en-GB" dirty="0">
                <a:solidFill>
                  <a:srgbClr val="2CF43A"/>
                </a:solidFill>
                <a:latin typeface="Century Gothic" panose="020B0502020202020204" pitchFamily="34" charset="0"/>
              </a:rPr>
              <a:t>and </a:t>
            </a:r>
            <a:r>
              <a:rPr lang="en-GB" dirty="0" smtClean="0">
                <a:solidFill>
                  <a:srgbClr val="2CF43A"/>
                </a:solidFill>
                <a:latin typeface="Century Gothic" panose="020B0502020202020204" pitchFamily="34" charset="0"/>
              </a:rPr>
              <a:t>recycling</a:t>
            </a:r>
            <a:r>
              <a:rPr lang="en-GB" dirty="0">
                <a:solidFill>
                  <a:srgbClr val="2CF43A"/>
                </a:solidFill>
                <a:latin typeface="Century Gothic" panose="020B0502020202020204" pitchFamily="34" charset="0"/>
              </a:rPr>
              <a:t> </a:t>
            </a:r>
            <a:r>
              <a:rPr lang="en-GB" dirty="0" smtClean="0">
                <a:solidFill>
                  <a:srgbClr val="2CF43A"/>
                </a:solidFill>
                <a:latin typeface="Century Gothic" panose="020B0502020202020204" pitchFamily="34" charset="0"/>
              </a:rPr>
              <a:t>and in return receive </a:t>
            </a:r>
            <a:r>
              <a:rPr lang="en-GB" dirty="0">
                <a:solidFill>
                  <a:srgbClr val="2CF43A"/>
                </a:solidFill>
                <a:latin typeface="Century Gothic" panose="020B0502020202020204" pitchFamily="34" charset="0"/>
              </a:rPr>
              <a:t>free coaching, sports equipment and </a:t>
            </a:r>
            <a:r>
              <a:rPr lang="en-GB" dirty="0" smtClean="0">
                <a:solidFill>
                  <a:srgbClr val="2CF43A"/>
                </a:solidFill>
                <a:latin typeface="Century Gothic" panose="020B0502020202020204" pitchFamily="34" charset="0"/>
              </a:rPr>
              <a:t>clothing.</a:t>
            </a:r>
            <a:endParaRPr dirty="0">
              <a:solidFill>
                <a:srgbClr val="2CF43A"/>
              </a:solidFill>
              <a:latin typeface="Century Gothic" panose="020B050202020202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115"/>
          <a:stretch/>
        </p:blipFill>
        <p:spPr>
          <a:xfrm>
            <a:off x="3568202" y="4184365"/>
            <a:ext cx="3868188" cy="2673636"/>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716" t="11903" r="897" b="5910"/>
          <a:stretch/>
        </p:blipFill>
        <p:spPr>
          <a:xfrm>
            <a:off x="18666" y="4184365"/>
            <a:ext cx="3549535" cy="26736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390" y="1850722"/>
            <a:ext cx="4755610" cy="3186259"/>
          </a:xfrm>
          <a:prstGeom prst="rect">
            <a:avLst/>
          </a:prstGeom>
        </p:spPr>
      </p:pic>
      <p:pic>
        <p:nvPicPr>
          <p:cNvPr id="7" name="Google Shape;187;g25fe096915a_0_76"/>
          <p:cNvPicPr preferRelativeResize="0"/>
          <p:nvPr/>
        </p:nvPicPr>
        <p:blipFill rotWithShape="1">
          <a:blip r:embed="rId6">
            <a:alphaModFix/>
          </a:blip>
          <a:srcRect/>
          <a:stretch/>
        </p:blipFill>
        <p:spPr>
          <a:xfrm>
            <a:off x="8970548" y="665588"/>
            <a:ext cx="1456726" cy="10799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15">
      <a:dk1>
        <a:srgbClr val="000000"/>
      </a:dk1>
      <a:lt1>
        <a:srgbClr val="FFFFFF"/>
      </a:lt1>
      <a:dk2>
        <a:srgbClr val="F36E36"/>
      </a:dk2>
      <a:lt2>
        <a:srgbClr val="E7E6E6"/>
      </a:lt2>
      <a:accent1>
        <a:srgbClr val="A31312"/>
      </a:accent1>
      <a:accent2>
        <a:srgbClr val="E7E6E6"/>
      </a:accent2>
      <a:accent3>
        <a:srgbClr val="FDB913"/>
      </a:accent3>
      <a:accent4>
        <a:srgbClr val="1E753B"/>
      </a:accent4>
      <a:accent5>
        <a:srgbClr val="067CA2"/>
      </a:accent5>
      <a:accent6>
        <a:srgbClr val="493456"/>
      </a:accent6>
      <a:hlink>
        <a:srgbClr val="067CA2"/>
      </a:hlink>
      <a:folHlink>
        <a:srgbClr val="886D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buFont typeface="Arial" panose="020B0604020202020204" pitchFamily="34" charset="0"/>
          <a:buChar char="•"/>
          <a:defRPr dirty="0"/>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13366</TotalTime>
  <Words>1302</Words>
  <Application>Microsoft Office PowerPoint</Application>
  <PresentationFormat>Widescreen</PresentationFormat>
  <Paragraphs>97</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Wingdings</vt:lpstr>
      <vt:lpstr>Century Gothic</vt:lpstr>
      <vt:lpstr>Courier New</vt:lpstr>
      <vt:lpstr>Quattrocento Sans</vt:lpstr>
      <vt:lpstr>Calibri</vt:lpstr>
      <vt:lpstr>MS Mincho</vt:lpstr>
      <vt:lpstr>Times New Roman</vt:lpstr>
      <vt:lpstr>Helvetica</vt:lpstr>
      <vt:lpstr>Bahnschrift SemiBold Condensed</vt:lpstr>
      <vt:lpstr>Office Theme</vt:lpstr>
      <vt:lpstr> </vt:lpstr>
      <vt:lpstr>EDUCATION &amp; SPORTS</vt:lpstr>
      <vt:lpstr>  MOBILE COMPUTER CLASSROOM - Education</vt:lpstr>
      <vt:lpstr>CAPE TOWN                                               </vt:lpstr>
      <vt:lpstr>CODING PROJECT - Education</vt:lpstr>
      <vt:lpstr>PowerPoint Presentation</vt:lpstr>
      <vt:lpstr>OUR PATRON – THE BEAST – TENDAI MTAWARIRA</vt:lpstr>
      <vt:lpstr>With our Partnerships we are Stronger TOGETHER ! </vt:lpstr>
      <vt:lpstr> SPORT TO BALANCE LIVES –        THROUGH SPORT WE HAVE THE POWER TO CHANGE LIVES   Up-liftment/Community </vt:lpstr>
      <vt:lpstr>TEACHING OPPORTUNITIES /Education </vt:lpstr>
      <vt:lpstr>DIGNITY &amp; POISE INITIATIVE (sanitary-ware)Hygiene/Education Improving Class Attendance</vt:lpstr>
      <vt:lpstr>BRAZIAN BRIGHTER SMLES Oral Hygiene:  Smiles for Brighter Futures  The link between oral health and overall well-being Our oral hygiene initiatives: • Workshops and Dental Health Check-ups • Provision of toothbrushes and toothpaste • Oral health campaigns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DELL</dc:creator>
  <cp:lastModifiedBy>AJVF</cp:lastModifiedBy>
  <cp:revision>339</cp:revision>
  <dcterms:created xsi:type="dcterms:W3CDTF">2022-05-06T06:19:48Z</dcterms:created>
  <dcterms:modified xsi:type="dcterms:W3CDTF">2024-07-31T22:13:43Z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